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8"/>
  </p:notesMasterIdLst>
  <p:sldIdLst>
    <p:sldId id="256" r:id="rId5"/>
    <p:sldId id="289" r:id="rId6"/>
    <p:sldId id="291" r:id="rId7"/>
    <p:sldId id="290" r:id="rId8"/>
    <p:sldId id="306" r:id="rId9"/>
    <p:sldId id="294" r:id="rId10"/>
    <p:sldId id="305" r:id="rId11"/>
    <p:sldId id="295" r:id="rId12"/>
    <p:sldId id="301" r:id="rId13"/>
    <p:sldId id="282" r:id="rId14"/>
    <p:sldId id="296" r:id="rId15"/>
    <p:sldId id="302" r:id="rId16"/>
    <p:sldId id="307" r:id="rId17"/>
    <p:sldId id="297" r:id="rId18"/>
    <p:sldId id="303" r:id="rId19"/>
    <p:sldId id="298" r:id="rId20"/>
    <p:sldId id="304" r:id="rId21"/>
    <p:sldId id="258" r:id="rId22"/>
    <p:sldId id="266" r:id="rId23"/>
    <p:sldId id="267" r:id="rId24"/>
    <p:sldId id="310" r:id="rId25"/>
    <p:sldId id="259"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8756" autoAdjust="0"/>
  </p:normalViewPr>
  <p:slideViewPr>
    <p:cSldViewPr snapToGrid="0" showGuides="1">
      <p:cViewPr varScale="1">
        <p:scale>
          <a:sx n="86" d="100"/>
          <a:sy n="86" d="100"/>
        </p:scale>
        <p:origin x="21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5077C-C48C-4A3F-8F53-20A915581B92}"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47EA-9487-4556-82F8-80FC3CCB4CC2}" type="slidenum">
              <a:rPr lang="en-US" smtClean="0"/>
              <a:t>‹#›</a:t>
            </a:fld>
            <a:endParaRPr lang="en-US"/>
          </a:p>
        </p:txBody>
      </p:sp>
    </p:spTree>
    <p:extLst>
      <p:ext uri="{BB962C8B-B14F-4D97-AF65-F5344CB8AC3E}">
        <p14:creationId xmlns:p14="http://schemas.microsoft.com/office/powerpoint/2010/main" val="135832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a:t>
            </a:fld>
            <a:endParaRPr lang="en-US"/>
          </a:p>
        </p:txBody>
      </p:sp>
    </p:spTree>
    <p:extLst>
      <p:ext uri="{BB962C8B-B14F-4D97-AF65-F5344CB8AC3E}">
        <p14:creationId xmlns:p14="http://schemas.microsoft.com/office/powerpoint/2010/main" val="22343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10</a:t>
            </a:fld>
            <a:endParaRPr lang="en-US"/>
          </a:p>
        </p:txBody>
      </p:sp>
    </p:spTree>
    <p:extLst>
      <p:ext uri="{BB962C8B-B14F-4D97-AF65-F5344CB8AC3E}">
        <p14:creationId xmlns:p14="http://schemas.microsoft.com/office/powerpoint/2010/main" val="36693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11</a:t>
            </a:fld>
            <a:endParaRPr lang="en-US"/>
          </a:p>
        </p:txBody>
      </p:sp>
    </p:spTree>
    <p:extLst>
      <p:ext uri="{BB962C8B-B14F-4D97-AF65-F5344CB8AC3E}">
        <p14:creationId xmlns:p14="http://schemas.microsoft.com/office/powerpoint/2010/main" val="359060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12</a:t>
            </a:fld>
            <a:endParaRPr lang="en-US"/>
          </a:p>
        </p:txBody>
      </p:sp>
    </p:spTree>
    <p:extLst>
      <p:ext uri="{BB962C8B-B14F-4D97-AF65-F5344CB8AC3E}">
        <p14:creationId xmlns:p14="http://schemas.microsoft.com/office/powerpoint/2010/main" val="236914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13</a:t>
            </a:fld>
            <a:endParaRPr lang="en-US"/>
          </a:p>
        </p:txBody>
      </p:sp>
    </p:spTree>
    <p:extLst>
      <p:ext uri="{BB962C8B-B14F-4D97-AF65-F5344CB8AC3E}">
        <p14:creationId xmlns:p14="http://schemas.microsoft.com/office/powerpoint/2010/main" val="243985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14</a:t>
            </a:fld>
            <a:endParaRPr lang="en-US"/>
          </a:p>
        </p:txBody>
      </p:sp>
    </p:spTree>
    <p:extLst>
      <p:ext uri="{BB962C8B-B14F-4D97-AF65-F5344CB8AC3E}">
        <p14:creationId xmlns:p14="http://schemas.microsoft.com/office/powerpoint/2010/main" val="143561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15</a:t>
            </a:fld>
            <a:endParaRPr lang="en-US"/>
          </a:p>
        </p:txBody>
      </p:sp>
    </p:spTree>
    <p:extLst>
      <p:ext uri="{BB962C8B-B14F-4D97-AF65-F5344CB8AC3E}">
        <p14:creationId xmlns:p14="http://schemas.microsoft.com/office/powerpoint/2010/main" val="329849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16</a:t>
            </a:fld>
            <a:endParaRPr lang="en-US"/>
          </a:p>
        </p:txBody>
      </p:sp>
    </p:spTree>
    <p:extLst>
      <p:ext uri="{BB962C8B-B14F-4D97-AF65-F5344CB8AC3E}">
        <p14:creationId xmlns:p14="http://schemas.microsoft.com/office/powerpoint/2010/main" val="50185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17</a:t>
            </a:fld>
            <a:endParaRPr lang="en-US"/>
          </a:p>
        </p:txBody>
      </p:sp>
    </p:spTree>
    <p:extLst>
      <p:ext uri="{BB962C8B-B14F-4D97-AF65-F5344CB8AC3E}">
        <p14:creationId xmlns:p14="http://schemas.microsoft.com/office/powerpoint/2010/main" val="35187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18</a:t>
            </a:fld>
            <a:endParaRPr lang="en-US"/>
          </a:p>
        </p:txBody>
      </p:sp>
    </p:spTree>
    <p:extLst>
      <p:ext uri="{BB962C8B-B14F-4D97-AF65-F5344CB8AC3E}">
        <p14:creationId xmlns:p14="http://schemas.microsoft.com/office/powerpoint/2010/main" val="373607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19</a:t>
            </a:fld>
            <a:endParaRPr lang="en-US"/>
          </a:p>
        </p:txBody>
      </p:sp>
    </p:spTree>
    <p:extLst>
      <p:ext uri="{BB962C8B-B14F-4D97-AF65-F5344CB8AC3E}">
        <p14:creationId xmlns:p14="http://schemas.microsoft.com/office/powerpoint/2010/main" val="38311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2</a:t>
            </a:fld>
            <a:endParaRPr lang="en-US"/>
          </a:p>
        </p:txBody>
      </p:sp>
    </p:spTree>
    <p:extLst>
      <p:ext uri="{BB962C8B-B14F-4D97-AF65-F5344CB8AC3E}">
        <p14:creationId xmlns:p14="http://schemas.microsoft.com/office/powerpoint/2010/main" val="138808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20</a:t>
            </a:fld>
            <a:endParaRPr lang="en-US"/>
          </a:p>
        </p:txBody>
      </p:sp>
    </p:spTree>
    <p:extLst>
      <p:ext uri="{BB962C8B-B14F-4D97-AF65-F5344CB8AC3E}">
        <p14:creationId xmlns:p14="http://schemas.microsoft.com/office/powerpoint/2010/main" val="242096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21</a:t>
            </a:fld>
            <a:endParaRPr lang="en-US"/>
          </a:p>
        </p:txBody>
      </p:sp>
    </p:spTree>
    <p:extLst>
      <p:ext uri="{BB962C8B-B14F-4D97-AF65-F5344CB8AC3E}">
        <p14:creationId xmlns:p14="http://schemas.microsoft.com/office/powerpoint/2010/main" val="374663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22</a:t>
            </a:fld>
            <a:endParaRPr lang="en-US"/>
          </a:p>
        </p:txBody>
      </p:sp>
    </p:spTree>
    <p:extLst>
      <p:ext uri="{BB962C8B-B14F-4D97-AF65-F5344CB8AC3E}">
        <p14:creationId xmlns:p14="http://schemas.microsoft.com/office/powerpoint/2010/main" val="696746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23</a:t>
            </a:fld>
            <a:endParaRPr lang="en-US"/>
          </a:p>
        </p:txBody>
      </p:sp>
    </p:spTree>
    <p:extLst>
      <p:ext uri="{BB962C8B-B14F-4D97-AF65-F5344CB8AC3E}">
        <p14:creationId xmlns:p14="http://schemas.microsoft.com/office/powerpoint/2010/main" val="68530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3</a:t>
            </a:fld>
            <a:endParaRPr lang="en-US"/>
          </a:p>
        </p:txBody>
      </p:sp>
    </p:spTree>
    <p:extLst>
      <p:ext uri="{BB962C8B-B14F-4D97-AF65-F5344CB8AC3E}">
        <p14:creationId xmlns:p14="http://schemas.microsoft.com/office/powerpoint/2010/main" val="11122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4</a:t>
            </a:fld>
            <a:endParaRPr lang="en-US"/>
          </a:p>
        </p:txBody>
      </p:sp>
    </p:spTree>
    <p:extLst>
      <p:ext uri="{BB962C8B-B14F-4D97-AF65-F5344CB8AC3E}">
        <p14:creationId xmlns:p14="http://schemas.microsoft.com/office/powerpoint/2010/main" val="246528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5</a:t>
            </a:fld>
            <a:endParaRPr lang="en-US"/>
          </a:p>
        </p:txBody>
      </p:sp>
    </p:spTree>
    <p:extLst>
      <p:ext uri="{BB962C8B-B14F-4D97-AF65-F5344CB8AC3E}">
        <p14:creationId xmlns:p14="http://schemas.microsoft.com/office/powerpoint/2010/main" val="366141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6</a:t>
            </a:fld>
            <a:endParaRPr lang="en-US"/>
          </a:p>
        </p:txBody>
      </p:sp>
    </p:spTree>
    <p:extLst>
      <p:ext uri="{BB962C8B-B14F-4D97-AF65-F5344CB8AC3E}">
        <p14:creationId xmlns:p14="http://schemas.microsoft.com/office/powerpoint/2010/main" val="179747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7</a:t>
            </a:fld>
            <a:endParaRPr lang="en-US"/>
          </a:p>
        </p:txBody>
      </p:sp>
    </p:spTree>
    <p:extLst>
      <p:ext uri="{BB962C8B-B14F-4D97-AF65-F5344CB8AC3E}">
        <p14:creationId xmlns:p14="http://schemas.microsoft.com/office/powerpoint/2010/main" val="323410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8</a:t>
            </a:fld>
            <a:endParaRPr lang="en-US"/>
          </a:p>
        </p:txBody>
      </p:sp>
    </p:spTree>
    <p:extLst>
      <p:ext uri="{BB962C8B-B14F-4D97-AF65-F5344CB8AC3E}">
        <p14:creationId xmlns:p14="http://schemas.microsoft.com/office/powerpoint/2010/main" val="191072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F47EA-9487-4556-82F8-80FC3CCB4CC2}" type="slidenum">
              <a:rPr lang="en-US" smtClean="0"/>
              <a:t>9</a:t>
            </a:fld>
            <a:endParaRPr lang="en-US"/>
          </a:p>
        </p:txBody>
      </p:sp>
    </p:spTree>
    <p:extLst>
      <p:ext uri="{BB962C8B-B14F-4D97-AF65-F5344CB8AC3E}">
        <p14:creationId xmlns:p14="http://schemas.microsoft.com/office/powerpoint/2010/main" val="4245314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E5AF5D84-6449-9F14-3297-FB2AF692FC36}"/>
              </a:ext>
            </a:extLst>
          </p:cNvPr>
          <p:cNvSpPr/>
          <p:nvPr userDrawn="1"/>
        </p:nvSpPr>
        <p:spPr>
          <a:xfrm>
            <a:off x="0" y="6332442"/>
            <a:ext cx="9144001" cy="52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53992F3-C899-D837-9E11-8E95782DEB25}"/>
              </a:ext>
            </a:extLst>
          </p:cNvPr>
          <p:cNvSpPr/>
          <p:nvPr userDrawn="1"/>
        </p:nvSpPr>
        <p:spPr>
          <a:xfrm>
            <a:off x="0" y="626595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50849A01-B2B7-B077-5131-64F3C157D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4983" y="6384964"/>
            <a:ext cx="1839751" cy="407635"/>
          </a:xfrm>
          <a:prstGeom prst="rect">
            <a:avLst/>
          </a:prstGeom>
        </p:spPr>
      </p:pic>
    </p:spTree>
    <p:extLst>
      <p:ext uri="{BB962C8B-B14F-4D97-AF65-F5344CB8AC3E}">
        <p14:creationId xmlns:p14="http://schemas.microsoft.com/office/powerpoint/2010/main" val="260606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70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201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Picture Placeholder 15"/>
          <p:cNvSpPr>
            <a:spLocks noGrp="1" noChangeAspect="1"/>
          </p:cNvSpPr>
          <p:nvPr>
            <p:ph type="pic" sz="quarter" idx="10" hasCustomPrompt="1"/>
          </p:nvPr>
        </p:nvSpPr>
        <p:spPr>
          <a:xfrm>
            <a:off x="0" y="0"/>
            <a:ext cx="9142413" cy="4914900"/>
          </a:xfrm>
          <a:noFill/>
        </p:spPr>
        <p:txBody>
          <a:bodyPr/>
          <a:lstStyle>
            <a:lvl1pPr>
              <a:defRPr baseline="0"/>
            </a:lvl1pPr>
          </a:lstStyle>
          <a:p>
            <a:r>
              <a:rPr lang="en-US" dirty="0"/>
              <a:t>Click icon to insert picture</a:t>
            </a:r>
          </a:p>
        </p:txBody>
      </p:sp>
    </p:spTree>
    <p:extLst>
      <p:ext uri="{BB962C8B-B14F-4D97-AF65-F5344CB8AC3E}">
        <p14:creationId xmlns:p14="http://schemas.microsoft.com/office/powerpoint/2010/main" val="208512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078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D5CA1275-8E15-09AB-0D64-E04B04B50D26}"/>
              </a:ext>
            </a:extLst>
          </p:cNvPr>
          <p:cNvSpPr/>
          <p:nvPr userDrawn="1"/>
        </p:nvSpPr>
        <p:spPr>
          <a:xfrm>
            <a:off x="0" y="6332442"/>
            <a:ext cx="9144001" cy="52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5422AFD-095B-0418-1D8A-F80AF11D7C8D}"/>
              </a:ext>
            </a:extLst>
          </p:cNvPr>
          <p:cNvSpPr/>
          <p:nvPr userDrawn="1"/>
        </p:nvSpPr>
        <p:spPr>
          <a:xfrm>
            <a:off x="0" y="626595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6E7A9A70-D668-DDFD-56DD-8A9D141A8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4983" y="6384964"/>
            <a:ext cx="1839751" cy="407635"/>
          </a:xfrm>
          <a:prstGeom prst="rect">
            <a:avLst/>
          </a:prstGeom>
        </p:spPr>
      </p:pic>
    </p:spTree>
    <p:extLst>
      <p:ext uri="{BB962C8B-B14F-4D97-AF65-F5344CB8AC3E}">
        <p14:creationId xmlns:p14="http://schemas.microsoft.com/office/powerpoint/2010/main" val="240249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82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78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19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588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634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3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12/7/2023</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AA5B86D6-9CBD-9FCB-846A-BB15EF84253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74983" y="6384964"/>
            <a:ext cx="1839751" cy="407635"/>
          </a:xfrm>
          <a:prstGeom prst="rect">
            <a:avLst/>
          </a:prstGeom>
        </p:spPr>
      </p:pic>
    </p:spTree>
    <p:extLst>
      <p:ext uri="{BB962C8B-B14F-4D97-AF65-F5344CB8AC3E}">
        <p14:creationId xmlns:p14="http://schemas.microsoft.com/office/powerpoint/2010/main" val="1012288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79"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buffer.com/library/infographic-makers/" TargetMode="External"/><Relationship Id="rId3" Type="http://schemas.openxmlformats.org/officeDocument/2006/relationships/hyperlink" Target="https://www.canva.com/create/infographics/" TargetMode="External"/><Relationship Id="rId7" Type="http://schemas.openxmlformats.org/officeDocument/2006/relationships/hyperlink" Target="https://www.adobe.com/express/create/infographi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iktochart.com/infographic-maker/" TargetMode="External"/><Relationship Id="rId5" Type="http://schemas.openxmlformats.org/officeDocument/2006/relationships/hyperlink" Target="https://venngage.com/" TargetMode="External"/><Relationship Id="rId10" Type="http://schemas.openxmlformats.org/officeDocument/2006/relationships/hyperlink" Target="https://create.vista.com/create/infographics/" TargetMode="External"/><Relationship Id="rId4" Type="http://schemas.openxmlformats.org/officeDocument/2006/relationships/hyperlink" Target="https://www.visme.co/make-infographics/" TargetMode="External"/><Relationship Id="rId9" Type="http://schemas.openxmlformats.org/officeDocument/2006/relationships/hyperlink" Target="https://snappa.com/create/infograph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venngage.com/blog/email-newsletter-templates/" TargetMode="External"/><Relationship Id="rId3" Type="http://schemas.openxmlformats.org/officeDocument/2006/relationships/hyperlink" Target="https://www.canva.com/newsletters/templates/" TargetMode="External"/><Relationship Id="rId7" Type="http://schemas.openxmlformats.org/officeDocument/2006/relationships/hyperlink" Target="https://www.visme.co/templates/newslett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ktochart.com/templates/newsletters/" TargetMode="External"/><Relationship Id="rId5" Type="http://schemas.openxmlformats.org/officeDocument/2006/relationships/hyperlink" Target="https://create.microsoft.com/en-us/templates/newsletters" TargetMode="External"/><Relationship Id="rId10" Type="http://schemas.openxmlformats.org/officeDocument/2006/relationships/hyperlink" Target="https://moosend.com/templates/" TargetMode="External"/><Relationship Id="rId4" Type="http://schemas.openxmlformats.org/officeDocument/2006/relationships/hyperlink" Target="https://www.adobe.com/express/templates/newsletter" TargetMode="External"/><Relationship Id="rId9" Type="http://schemas.openxmlformats.org/officeDocument/2006/relationships/hyperlink" Target="https://www.omnisend.com/newsletter-templat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fmain-stage.acf.hhs.gov/digital-toolbox/visuals/templates/presentatio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unsplash.com/" TargetMode="External"/><Relationship Id="rId3" Type="http://schemas.openxmlformats.org/officeDocument/2006/relationships/hyperlink" Target="https://stock.adobe.com/" TargetMode="External"/><Relationship Id="rId7" Type="http://schemas.openxmlformats.org/officeDocument/2006/relationships/hyperlink" Target="https://pixabay.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search.usa.gov/search/images?affiliate=usagov&amp;query=" TargetMode="External"/><Relationship Id="rId5" Type="http://schemas.openxmlformats.org/officeDocument/2006/relationships/hyperlink" Target="https://phil.cdc.gov/default.aspx" TargetMode="External"/><Relationship Id="rId10" Type="http://schemas.openxmlformats.org/officeDocument/2006/relationships/hyperlink" Target="https://pexels.com/" TargetMode="External"/><Relationship Id="rId4" Type="http://schemas.openxmlformats.org/officeDocument/2006/relationships/hyperlink" Target="https://www.flickr.com/groups/creative_commons-_free_pictures/pool/" TargetMode="External"/><Relationship Id="rId9" Type="http://schemas.openxmlformats.org/officeDocument/2006/relationships/hyperlink" Target="https://freepi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ebaim.org/techniques/alttext/#basi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fmain-stage.acf.hhs.gov/digital-toolbox/visuals/templates/fact-shee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cfmain-stage.acf.hhs.gov/digital-toolbox/visuals/infographi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800099" y="4177528"/>
            <a:ext cx="7543800" cy="1328466"/>
          </a:xfrm>
        </p:spPr>
        <p:txBody>
          <a:bodyPr>
            <a:normAutofit fontScale="90000"/>
          </a:bodyPr>
          <a:lstStyle/>
          <a:p>
            <a:pPr algn="ctr"/>
            <a:r>
              <a:rPr lang="en-US" sz="4000" dirty="0">
                <a:solidFill>
                  <a:schemeClr val="bg1"/>
                </a:solidFill>
                <a:effectLst>
                  <a:outerShdw blurRad="38100" dist="38100" dir="2700000" algn="tl">
                    <a:srgbClr val="000000">
                      <a:alpha val="43137"/>
                    </a:srgbClr>
                  </a:outerShdw>
                </a:effectLst>
              </a:rPr>
              <a:t>Creating High-Quality Communications Products</a:t>
            </a:r>
          </a:p>
        </p:txBody>
      </p:sp>
      <p:pic>
        <p:nvPicPr>
          <p:cNvPr id="3" name="Picture 2" descr="An image showing a group of diverse people sitting around a table.">
            <a:extLst>
              <a:ext uri="{FF2B5EF4-FFF2-40B4-BE49-F238E27FC236}">
                <a16:creationId xmlns:a16="http://schemas.microsoft.com/office/drawing/2014/main" id="{B6EF708E-7212-6974-8DE4-DD5DBD844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256" y="701514"/>
            <a:ext cx="5214021" cy="3476014"/>
          </a:xfrm>
          <a:prstGeom prst="rect">
            <a:avLst/>
          </a:prstGeom>
        </p:spPr>
      </p:pic>
    </p:spTree>
    <p:extLst>
      <p:ext uri="{BB962C8B-B14F-4D97-AF65-F5344CB8AC3E}">
        <p14:creationId xmlns:p14="http://schemas.microsoft.com/office/powerpoint/2010/main" val="384464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577124" y="793865"/>
            <a:ext cx="7989752" cy="740025"/>
          </a:xfrm>
        </p:spPr>
        <p:txBody>
          <a:bodyPr>
            <a:normAutofit/>
          </a:bodyPr>
          <a:lstStyle/>
          <a:p>
            <a:pPr algn="ctr"/>
            <a:r>
              <a:rPr lang="en-US" dirty="0"/>
              <a:t>Infographic Templates</a:t>
            </a:r>
          </a:p>
        </p:txBody>
      </p:sp>
      <p:sp>
        <p:nvSpPr>
          <p:cNvPr id="6" name="TextBox 5">
            <a:extLst>
              <a:ext uri="{FF2B5EF4-FFF2-40B4-BE49-F238E27FC236}">
                <a16:creationId xmlns:a16="http://schemas.microsoft.com/office/drawing/2014/main" id="{CA81BB87-8053-8D90-43BE-9D3902A7C3EB}"/>
              </a:ext>
            </a:extLst>
          </p:cNvPr>
          <p:cNvSpPr txBox="1"/>
          <p:nvPr/>
        </p:nvSpPr>
        <p:spPr>
          <a:xfrm>
            <a:off x="757168" y="2033690"/>
            <a:ext cx="7629664" cy="3970318"/>
          </a:xfrm>
          <a:prstGeom prst="rect">
            <a:avLst/>
          </a:prstGeom>
          <a:noFill/>
        </p:spPr>
        <p:txBody>
          <a:bodyPr wrap="square" rtlCol="0">
            <a:spAutoFit/>
          </a:bodyPr>
          <a:lstStyle/>
          <a:p>
            <a:pPr algn="l"/>
            <a:endParaRPr lang="en-US" b="0" i="0" dirty="0">
              <a:solidFill>
                <a:schemeClr val="tx1">
                  <a:lumMod val="75000"/>
                  <a:lumOff val="25000"/>
                </a:schemeClr>
              </a:solidFill>
              <a:effectLst/>
            </a:endParaRPr>
          </a:p>
          <a:p>
            <a:pPr algn="l"/>
            <a:r>
              <a:rPr lang="en-US" dirty="0">
                <a:solidFill>
                  <a:schemeClr val="tx1">
                    <a:lumMod val="75000"/>
                    <a:lumOff val="25000"/>
                  </a:schemeClr>
                </a:solidFill>
              </a:rPr>
              <a:t>Unless you’re a graphic designer, you won’t want to design your own infographic from scratch.</a:t>
            </a:r>
          </a:p>
          <a:p>
            <a:pPr algn="l"/>
            <a:endParaRPr lang="en-US" dirty="0">
              <a:solidFill>
                <a:schemeClr val="tx1">
                  <a:lumMod val="75000"/>
                  <a:lumOff val="25000"/>
                </a:schemeClr>
              </a:solidFill>
            </a:endParaRPr>
          </a:p>
          <a:p>
            <a:pPr algn="l"/>
            <a:r>
              <a:rPr lang="en-US" dirty="0">
                <a:solidFill>
                  <a:schemeClr val="tx1">
                    <a:lumMod val="75000"/>
                    <a:lumOff val="25000"/>
                  </a:schemeClr>
                </a:solidFill>
              </a:rPr>
              <a:t>Some good sources for templates that you can adjust to fit your needs include:</a:t>
            </a:r>
          </a:p>
          <a:p>
            <a:pPr algn="l"/>
            <a:endParaRPr lang="en-US" dirty="0">
              <a:solidFill>
                <a:schemeClr val="accent1"/>
              </a:solidFill>
            </a:endParaRPr>
          </a:p>
          <a:p>
            <a:pPr marL="285750" indent="-285750" algn="l">
              <a:buClr>
                <a:schemeClr val="accent2"/>
              </a:buClr>
              <a:buFont typeface="Wingdings" panose="05000000000000000000" pitchFamily="2" charset="2"/>
              <a:buChar char="§"/>
            </a:pPr>
            <a:r>
              <a:rPr lang="en-US" dirty="0">
                <a:solidFill>
                  <a:schemeClr val="accent1"/>
                </a:solidFill>
                <a:hlinkClick r:id="rId3">
                  <a:extLst>
                    <a:ext uri="{A12FA001-AC4F-418D-AE19-62706E023703}">
                      <ahyp:hlinkClr xmlns:ahyp="http://schemas.microsoft.com/office/drawing/2018/hyperlinkcolor" val="tx"/>
                    </a:ext>
                  </a:extLst>
                </a:hlinkClick>
              </a:rPr>
              <a:t>Canva</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err="1">
                <a:solidFill>
                  <a:schemeClr val="accent1"/>
                </a:solidFill>
                <a:effectLst/>
                <a:hlinkClick r:id="rId4">
                  <a:extLst>
                    <a:ext uri="{A12FA001-AC4F-418D-AE19-62706E023703}">
                      <ahyp:hlinkClr xmlns:ahyp="http://schemas.microsoft.com/office/drawing/2018/hyperlinkcolor" val="tx"/>
                    </a:ext>
                  </a:extLst>
                </a:hlinkClick>
              </a:rPr>
              <a:t>Visme</a:t>
            </a:r>
            <a:endParaRPr lang="en-US" b="0" i="0" dirty="0">
              <a:solidFill>
                <a:schemeClr val="accent1"/>
              </a:solidFill>
              <a:effectLst/>
            </a:endParaRPr>
          </a:p>
          <a:p>
            <a:pPr marL="285750" indent="-285750" algn="l">
              <a:buClr>
                <a:schemeClr val="accent2"/>
              </a:buClr>
              <a:buFont typeface="Wingdings" panose="05000000000000000000" pitchFamily="2" charset="2"/>
              <a:buChar char="§"/>
            </a:pPr>
            <a:r>
              <a:rPr lang="en-US" dirty="0" err="1">
                <a:solidFill>
                  <a:schemeClr val="accent1"/>
                </a:solidFill>
                <a:hlinkClick r:id="rId5">
                  <a:extLst>
                    <a:ext uri="{A12FA001-AC4F-418D-AE19-62706E023703}">
                      <ahyp:hlinkClr xmlns:ahyp="http://schemas.microsoft.com/office/drawing/2018/hyperlinkcolor" val="tx"/>
                    </a:ext>
                  </a:extLst>
                </a:hlinkClick>
              </a:rPr>
              <a:t>Venngage</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a:solidFill>
                  <a:schemeClr val="accent1"/>
                </a:solidFill>
                <a:effectLst/>
                <a:hlinkClick r:id="rId6">
                  <a:extLst>
                    <a:ext uri="{A12FA001-AC4F-418D-AE19-62706E023703}">
                      <ahyp:hlinkClr xmlns:ahyp="http://schemas.microsoft.com/office/drawing/2018/hyperlinkcolor" val="tx"/>
                    </a:ext>
                  </a:extLst>
                </a:hlinkClick>
              </a:rPr>
              <a:t>Piktochart</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a:solidFill>
                  <a:schemeClr val="accent1"/>
                </a:solidFill>
                <a:effectLst/>
                <a:hlinkClick r:id="rId7">
                  <a:extLst>
                    <a:ext uri="{A12FA001-AC4F-418D-AE19-62706E023703}">
                      <ahyp:hlinkClr xmlns:ahyp="http://schemas.microsoft.com/office/drawing/2018/hyperlinkcolor" val="tx"/>
                    </a:ext>
                  </a:extLst>
                </a:hlinkClick>
              </a:rPr>
              <a:t>Adobe</a:t>
            </a:r>
            <a:endParaRPr lang="en-US" b="0" i="0" dirty="0">
              <a:solidFill>
                <a:schemeClr val="accent1"/>
              </a:solidFill>
              <a:effectLst/>
            </a:endParaRPr>
          </a:p>
          <a:p>
            <a:pPr marL="285750" indent="-285750" algn="l">
              <a:buClr>
                <a:schemeClr val="accent2"/>
              </a:buClr>
              <a:buFont typeface="Wingdings" panose="05000000000000000000" pitchFamily="2" charset="2"/>
              <a:buChar char="§"/>
            </a:pPr>
            <a:r>
              <a:rPr lang="en-US" dirty="0">
                <a:solidFill>
                  <a:schemeClr val="accent1"/>
                </a:solidFill>
                <a:hlinkClick r:id="rId8">
                  <a:extLst>
                    <a:ext uri="{A12FA001-AC4F-418D-AE19-62706E023703}">
                      <ahyp:hlinkClr xmlns:ahyp="http://schemas.microsoft.com/office/drawing/2018/hyperlinkcolor" val="tx"/>
                    </a:ext>
                  </a:extLst>
                </a:hlinkClick>
              </a:rPr>
              <a:t>Buffer</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err="1">
                <a:solidFill>
                  <a:schemeClr val="accent1"/>
                </a:solidFill>
                <a:effectLst/>
                <a:hlinkClick r:id="rId9">
                  <a:extLst>
                    <a:ext uri="{A12FA001-AC4F-418D-AE19-62706E023703}">
                      <ahyp:hlinkClr xmlns:ahyp="http://schemas.microsoft.com/office/drawing/2018/hyperlinkcolor" val="tx"/>
                    </a:ext>
                  </a:extLst>
                </a:hlinkClick>
              </a:rPr>
              <a:t>Snappa</a:t>
            </a:r>
            <a:endParaRPr lang="en-US" b="0" i="0" dirty="0">
              <a:solidFill>
                <a:schemeClr val="accent1"/>
              </a:solidFill>
              <a:effectLst/>
            </a:endParaRPr>
          </a:p>
          <a:p>
            <a:pPr marL="285750" indent="-285750" algn="l">
              <a:buClr>
                <a:schemeClr val="accent2"/>
              </a:buClr>
              <a:buFont typeface="Wingdings" panose="05000000000000000000" pitchFamily="2" charset="2"/>
              <a:buChar char="§"/>
            </a:pPr>
            <a:r>
              <a:rPr lang="en-US" dirty="0">
                <a:solidFill>
                  <a:schemeClr val="accent1"/>
                </a:solidFill>
                <a:hlinkClick r:id="rId10">
                  <a:extLst>
                    <a:ext uri="{A12FA001-AC4F-418D-AE19-62706E023703}">
                      <ahyp:hlinkClr xmlns:ahyp="http://schemas.microsoft.com/office/drawing/2018/hyperlinkcolor" val="tx"/>
                    </a:ext>
                  </a:extLst>
                </a:hlinkClick>
              </a:rPr>
              <a:t>Vista</a:t>
            </a:r>
            <a:endParaRPr lang="en-US" b="0" i="0" dirty="0">
              <a:solidFill>
                <a:schemeClr val="accent1"/>
              </a:solidFill>
              <a:effectLst/>
            </a:endParaRPr>
          </a:p>
        </p:txBody>
      </p:sp>
    </p:spTree>
    <p:extLst>
      <p:ext uri="{BB962C8B-B14F-4D97-AF65-F5344CB8AC3E}">
        <p14:creationId xmlns:p14="http://schemas.microsoft.com/office/powerpoint/2010/main" val="197415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34931"/>
            <a:ext cx="9144000" cy="986019"/>
          </a:xfrm>
        </p:spPr>
        <p:txBody>
          <a:bodyPr>
            <a:normAutofit/>
          </a:bodyPr>
          <a:lstStyle/>
          <a:p>
            <a:pPr algn="ctr"/>
            <a:r>
              <a:rPr lang="en-US" dirty="0"/>
              <a:t>Newsletters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608391" y="2043129"/>
            <a:ext cx="3749041" cy="3489199"/>
          </a:xfrm>
        </p:spPr>
        <p:txBody>
          <a:bodyPr>
            <a:normAutofit/>
          </a:bodyPr>
          <a:lstStyle/>
          <a:p>
            <a:r>
              <a:rPr lang="en-US" sz="2000" i="0" dirty="0">
                <a:effectLst/>
              </a:rPr>
              <a:t>A tool used by organizations to share relevant and valuable information with subscribers.</a:t>
            </a:r>
          </a:p>
          <a:p>
            <a:r>
              <a:rPr lang="en-US" sz="2000" dirty="0"/>
              <a:t>Gi</a:t>
            </a:r>
            <a:r>
              <a:rPr lang="en-US" sz="2000" i="0" dirty="0">
                <a:effectLst/>
              </a:rPr>
              <a:t>ves audience direct access to </a:t>
            </a:r>
            <a:r>
              <a:rPr lang="en-US" sz="2000" dirty="0"/>
              <a:t>your content.</a:t>
            </a:r>
            <a:endParaRPr lang="en-US" sz="2000" i="0" dirty="0">
              <a:effectLst/>
            </a:endParaRPr>
          </a:p>
          <a:p>
            <a:endParaRPr lang="en-US" sz="2000" i="0" dirty="0">
              <a:effectLst/>
            </a:endParaRPr>
          </a:p>
        </p:txBody>
      </p:sp>
      <p:pic>
        <p:nvPicPr>
          <p:cNvPr id="1026" name="Picture 2" descr="A screen shot of a sample newsletter.">
            <a:extLst>
              <a:ext uri="{FF2B5EF4-FFF2-40B4-BE49-F238E27FC236}">
                <a16:creationId xmlns:a16="http://schemas.microsoft.com/office/drawing/2014/main" id="{A09252A9-5FF8-9D86-ED2E-296C68D8C9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390" y="2043129"/>
            <a:ext cx="3355219" cy="434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2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73152" y="533492"/>
            <a:ext cx="9144000" cy="986019"/>
          </a:xfrm>
        </p:spPr>
        <p:txBody>
          <a:bodyPr>
            <a:normAutofit/>
          </a:bodyPr>
          <a:lstStyle/>
          <a:p>
            <a:pPr algn="ctr"/>
            <a:r>
              <a:rPr lang="en-US" dirty="0"/>
              <a:t>Newsletter Best Practices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757725" y="1942228"/>
            <a:ext cx="7628550" cy="4589093"/>
          </a:xfrm>
        </p:spPr>
        <p:txBody>
          <a:bodyPr>
            <a:normAutofit fontScale="92500" lnSpcReduction="20000"/>
          </a:bodyPr>
          <a:lstStyle/>
          <a:p>
            <a:pPr lvl="1"/>
            <a:r>
              <a:rPr lang="en-US" sz="1800" b="1" i="0" dirty="0">
                <a:effectLst/>
              </a:rPr>
              <a:t>Readability</a:t>
            </a:r>
            <a:r>
              <a:rPr lang="en-US" sz="1800" i="0" dirty="0">
                <a:effectLst/>
              </a:rPr>
              <a:t> – Use brief, catchy headlines, and section labels to draw attention</a:t>
            </a:r>
            <a:endParaRPr lang="en-US" sz="1800" dirty="0"/>
          </a:p>
          <a:p>
            <a:pPr lvl="1"/>
            <a:r>
              <a:rPr lang="en-US" sz="1800" b="1" i="0" dirty="0">
                <a:effectLst/>
              </a:rPr>
              <a:t>Storytelling Value </a:t>
            </a:r>
            <a:r>
              <a:rPr lang="en-US" sz="1800" i="0" dirty="0">
                <a:effectLst/>
              </a:rPr>
              <a:t>– Storify content to create a richer experience that your subscribers will anticipate and enjoy reading</a:t>
            </a:r>
            <a:endParaRPr lang="en-US" sz="1800" dirty="0"/>
          </a:p>
          <a:p>
            <a:pPr lvl="1"/>
            <a:r>
              <a:rPr lang="en-US" sz="1800" b="1" dirty="0"/>
              <a:t>Reader Focus </a:t>
            </a:r>
            <a:r>
              <a:rPr lang="en-US" sz="1800" dirty="0"/>
              <a:t>– Deliver information and answers your audience wants – not branding messages.</a:t>
            </a:r>
          </a:p>
          <a:p>
            <a:pPr lvl="2"/>
            <a:r>
              <a:rPr lang="en-US" sz="1600" dirty="0"/>
              <a:t>Add a human touch to create a sense of personal connection. </a:t>
            </a:r>
          </a:p>
          <a:p>
            <a:pPr lvl="2"/>
            <a:r>
              <a:rPr lang="en-US" sz="1600" dirty="0"/>
              <a:t>Use first- or second-person pronouns </a:t>
            </a:r>
          </a:p>
          <a:p>
            <a:pPr lvl="2"/>
            <a:r>
              <a:rPr lang="en-US" sz="1600" dirty="0"/>
              <a:t>Write in a conversational tone</a:t>
            </a:r>
            <a:endParaRPr lang="en-US" sz="1600" i="0" dirty="0">
              <a:effectLst/>
            </a:endParaRPr>
          </a:p>
          <a:p>
            <a:pPr lvl="1"/>
            <a:r>
              <a:rPr lang="en-US" sz="1800" b="1" dirty="0"/>
              <a:t>Clear Calls To Action </a:t>
            </a:r>
            <a:r>
              <a:rPr lang="en-US" sz="1800" dirty="0"/>
              <a:t>– Include short, but descriptive links that guide subscribers to desired next steps (e.g., register for webinar, download a resource, follow you on social media, or share with others)</a:t>
            </a:r>
            <a:endParaRPr lang="en-US" sz="1800" i="0" dirty="0">
              <a:effectLst/>
            </a:endParaRPr>
          </a:p>
          <a:p>
            <a:pPr lvl="1"/>
            <a:r>
              <a:rPr lang="en-US" sz="1800" b="1" dirty="0"/>
              <a:t>Attractive, User-Friendly Design </a:t>
            </a:r>
            <a:r>
              <a:rPr lang="en-US" sz="1800" dirty="0"/>
              <a:t>– Use appealing, readable fonts and colors. </a:t>
            </a:r>
          </a:p>
          <a:p>
            <a:pPr lvl="2"/>
            <a:r>
              <a:rPr lang="en-US" sz="1600" dirty="0"/>
              <a:t>Include images and subheadings to break up dense sections of text. </a:t>
            </a:r>
          </a:p>
          <a:p>
            <a:pPr lvl="2"/>
            <a:r>
              <a:rPr lang="en-US" sz="1600" dirty="0"/>
              <a:t>Organize information so it’s easy to scan. </a:t>
            </a:r>
          </a:p>
          <a:p>
            <a:pPr lvl="2"/>
            <a:r>
              <a:rPr lang="en-US" sz="1600" dirty="0"/>
              <a:t>Make sure it’s 508 compliant and accessible to EVERYONE! </a:t>
            </a:r>
          </a:p>
        </p:txBody>
      </p:sp>
    </p:spTree>
    <p:extLst>
      <p:ext uri="{BB962C8B-B14F-4D97-AF65-F5344CB8AC3E}">
        <p14:creationId xmlns:p14="http://schemas.microsoft.com/office/powerpoint/2010/main" val="372372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606130" y="446405"/>
            <a:ext cx="7989752" cy="1083329"/>
          </a:xfrm>
        </p:spPr>
        <p:txBody>
          <a:bodyPr>
            <a:normAutofit/>
          </a:bodyPr>
          <a:lstStyle/>
          <a:p>
            <a:pPr algn="ctr"/>
            <a:r>
              <a:rPr lang="en-US" dirty="0"/>
              <a:t>Newsletter Templates</a:t>
            </a:r>
          </a:p>
        </p:txBody>
      </p:sp>
      <p:sp>
        <p:nvSpPr>
          <p:cNvPr id="6" name="TextBox 5">
            <a:extLst>
              <a:ext uri="{FF2B5EF4-FFF2-40B4-BE49-F238E27FC236}">
                <a16:creationId xmlns:a16="http://schemas.microsoft.com/office/drawing/2014/main" id="{CA81BB87-8053-8D90-43BE-9D3902A7C3EB}"/>
              </a:ext>
            </a:extLst>
          </p:cNvPr>
          <p:cNvSpPr txBox="1"/>
          <p:nvPr/>
        </p:nvSpPr>
        <p:spPr>
          <a:xfrm>
            <a:off x="757168" y="2006258"/>
            <a:ext cx="7629664" cy="3970318"/>
          </a:xfrm>
          <a:prstGeom prst="rect">
            <a:avLst/>
          </a:prstGeom>
          <a:noFill/>
        </p:spPr>
        <p:txBody>
          <a:bodyPr wrap="square" rtlCol="0">
            <a:spAutoFit/>
          </a:bodyPr>
          <a:lstStyle/>
          <a:p>
            <a:pPr algn="l"/>
            <a:endParaRPr lang="en-US" i="0" dirty="0">
              <a:solidFill>
                <a:schemeClr val="tx1">
                  <a:lumMod val="75000"/>
                  <a:lumOff val="25000"/>
                </a:schemeClr>
              </a:solidFill>
              <a:effectLst/>
            </a:endParaRPr>
          </a:p>
          <a:p>
            <a:r>
              <a:rPr lang="en-US" i="0" dirty="0">
                <a:solidFill>
                  <a:schemeClr val="tx1">
                    <a:lumMod val="75000"/>
                    <a:lumOff val="25000"/>
                  </a:schemeClr>
                </a:solidFill>
                <a:effectLst/>
              </a:rPr>
              <a:t>Pick and customize a template that fits your message!</a:t>
            </a:r>
          </a:p>
          <a:p>
            <a:pPr algn="l"/>
            <a:endParaRPr lang="en-US" dirty="0">
              <a:solidFill>
                <a:schemeClr val="tx1">
                  <a:lumMod val="75000"/>
                  <a:lumOff val="25000"/>
                </a:schemeClr>
              </a:solidFill>
            </a:endParaRPr>
          </a:p>
          <a:p>
            <a:pPr algn="l"/>
            <a:r>
              <a:rPr lang="en-US" dirty="0">
                <a:solidFill>
                  <a:schemeClr val="tx1">
                    <a:lumMod val="75000"/>
                    <a:lumOff val="25000"/>
                  </a:schemeClr>
                </a:solidFill>
              </a:rPr>
              <a:t>Additional sources for newsletter templates that you can adjust to fit your needs include:</a:t>
            </a:r>
          </a:p>
          <a:p>
            <a:pPr algn="l"/>
            <a:endParaRPr lang="en-US" b="0" i="0" dirty="0">
              <a:effectLst/>
            </a:endParaRPr>
          </a:p>
          <a:p>
            <a:pPr marL="285750" indent="-285750" algn="l">
              <a:buClr>
                <a:schemeClr val="accent2"/>
              </a:buClr>
              <a:buFont typeface="Wingdings" panose="05000000000000000000" pitchFamily="2" charset="2"/>
              <a:buChar char="§"/>
            </a:pPr>
            <a:r>
              <a:rPr lang="en-US" dirty="0">
                <a:solidFill>
                  <a:schemeClr val="accent1"/>
                </a:solidFill>
                <a:hlinkClick r:id="rId3">
                  <a:extLst>
                    <a:ext uri="{A12FA001-AC4F-418D-AE19-62706E023703}">
                      <ahyp:hlinkClr xmlns:ahyp="http://schemas.microsoft.com/office/drawing/2018/hyperlinkcolor" val="tx"/>
                    </a:ext>
                  </a:extLst>
                </a:hlinkClick>
              </a:rPr>
              <a:t>Canva</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a:solidFill>
                  <a:schemeClr val="accent1"/>
                </a:solidFill>
                <a:effectLst/>
                <a:hlinkClick r:id="rId4">
                  <a:extLst>
                    <a:ext uri="{A12FA001-AC4F-418D-AE19-62706E023703}">
                      <ahyp:hlinkClr xmlns:ahyp="http://schemas.microsoft.com/office/drawing/2018/hyperlinkcolor" val="tx"/>
                    </a:ext>
                  </a:extLst>
                </a:hlinkClick>
              </a:rPr>
              <a:t>Adobe</a:t>
            </a:r>
            <a:endParaRPr lang="en-US" dirty="0">
              <a:solidFill>
                <a:schemeClr val="accent1"/>
              </a:solidFill>
            </a:endParaRPr>
          </a:p>
          <a:p>
            <a:pPr marL="285750" indent="-285750" algn="l">
              <a:buClr>
                <a:schemeClr val="accent2"/>
              </a:buClr>
              <a:buFont typeface="Wingdings" panose="05000000000000000000" pitchFamily="2" charset="2"/>
              <a:buChar char="§"/>
            </a:pPr>
            <a:r>
              <a:rPr lang="en-US" dirty="0">
                <a:solidFill>
                  <a:schemeClr val="accent1"/>
                </a:solidFill>
                <a:hlinkClick r:id="rId5">
                  <a:extLst>
                    <a:ext uri="{A12FA001-AC4F-418D-AE19-62706E023703}">
                      <ahyp:hlinkClr xmlns:ahyp="http://schemas.microsoft.com/office/drawing/2018/hyperlinkcolor" val="tx"/>
                    </a:ext>
                  </a:extLst>
                </a:hlinkClick>
              </a:rPr>
              <a:t>Microsoft</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a:solidFill>
                  <a:schemeClr val="accent1"/>
                </a:solidFill>
                <a:effectLst/>
                <a:hlinkClick r:id="rId6">
                  <a:extLst>
                    <a:ext uri="{A12FA001-AC4F-418D-AE19-62706E023703}">
                      <ahyp:hlinkClr xmlns:ahyp="http://schemas.microsoft.com/office/drawing/2018/hyperlinkcolor" val="tx"/>
                    </a:ext>
                  </a:extLst>
                </a:hlinkClick>
              </a:rPr>
              <a:t>Piktochart</a:t>
            </a:r>
            <a:endParaRPr lang="en-US" b="0" i="0" dirty="0">
              <a:solidFill>
                <a:schemeClr val="accent1"/>
              </a:solidFill>
              <a:effectLst/>
            </a:endParaRPr>
          </a:p>
          <a:p>
            <a:pPr marL="285750" indent="-285750" algn="l">
              <a:buClr>
                <a:schemeClr val="accent2"/>
              </a:buClr>
              <a:buFont typeface="Wingdings" panose="05000000000000000000" pitchFamily="2" charset="2"/>
              <a:buChar char="§"/>
            </a:pPr>
            <a:r>
              <a:rPr lang="en-US" dirty="0" err="1">
                <a:solidFill>
                  <a:schemeClr val="accent1"/>
                </a:solidFill>
                <a:hlinkClick r:id="rId7">
                  <a:extLst>
                    <a:ext uri="{A12FA001-AC4F-418D-AE19-62706E023703}">
                      <ahyp:hlinkClr xmlns:ahyp="http://schemas.microsoft.com/office/drawing/2018/hyperlinkcolor" val="tx"/>
                    </a:ext>
                  </a:extLst>
                </a:hlinkClick>
              </a:rPr>
              <a:t>Visme</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err="1">
                <a:solidFill>
                  <a:schemeClr val="accent1"/>
                </a:solidFill>
                <a:effectLst/>
                <a:hlinkClick r:id="rId8">
                  <a:extLst>
                    <a:ext uri="{A12FA001-AC4F-418D-AE19-62706E023703}">
                      <ahyp:hlinkClr xmlns:ahyp="http://schemas.microsoft.com/office/drawing/2018/hyperlinkcolor" val="tx"/>
                    </a:ext>
                  </a:extLst>
                </a:hlinkClick>
              </a:rPr>
              <a:t>Venngage</a:t>
            </a:r>
            <a:endParaRPr lang="en-US" b="0" i="0" dirty="0">
              <a:solidFill>
                <a:schemeClr val="accent1"/>
              </a:solidFill>
              <a:effectLst/>
            </a:endParaRPr>
          </a:p>
          <a:p>
            <a:pPr marL="285750" indent="-285750" algn="l">
              <a:buClr>
                <a:schemeClr val="accent2"/>
              </a:buClr>
              <a:buFont typeface="Wingdings" panose="05000000000000000000" pitchFamily="2" charset="2"/>
              <a:buChar char="§"/>
            </a:pPr>
            <a:r>
              <a:rPr lang="en-US" dirty="0" err="1">
                <a:solidFill>
                  <a:schemeClr val="accent1"/>
                </a:solidFill>
                <a:hlinkClick r:id="rId9">
                  <a:extLst>
                    <a:ext uri="{A12FA001-AC4F-418D-AE19-62706E023703}">
                      <ahyp:hlinkClr xmlns:ahyp="http://schemas.microsoft.com/office/drawing/2018/hyperlinkcolor" val="tx"/>
                    </a:ext>
                  </a:extLst>
                </a:hlinkClick>
              </a:rPr>
              <a:t>Omnisend</a:t>
            </a:r>
            <a:endParaRPr lang="en-US" dirty="0">
              <a:solidFill>
                <a:schemeClr val="accent1"/>
              </a:solidFill>
            </a:endParaRPr>
          </a:p>
          <a:p>
            <a:pPr marL="285750" indent="-285750" algn="l">
              <a:buClr>
                <a:schemeClr val="accent2"/>
              </a:buClr>
              <a:buFont typeface="Wingdings" panose="05000000000000000000" pitchFamily="2" charset="2"/>
              <a:buChar char="§"/>
            </a:pPr>
            <a:r>
              <a:rPr lang="en-US" b="0" i="0" dirty="0" err="1">
                <a:solidFill>
                  <a:schemeClr val="accent1"/>
                </a:solidFill>
                <a:effectLst/>
                <a:hlinkClick r:id="rId10">
                  <a:extLst>
                    <a:ext uri="{A12FA001-AC4F-418D-AE19-62706E023703}">
                      <ahyp:hlinkClr xmlns:ahyp="http://schemas.microsoft.com/office/drawing/2018/hyperlinkcolor" val="tx"/>
                    </a:ext>
                  </a:extLst>
                </a:hlinkClick>
              </a:rPr>
              <a:t>Vistacreate</a:t>
            </a:r>
            <a:endParaRPr lang="en-US" b="0" i="0" dirty="0">
              <a:solidFill>
                <a:schemeClr val="accent1"/>
              </a:solidFill>
              <a:effectLst/>
            </a:endParaRPr>
          </a:p>
        </p:txBody>
      </p:sp>
    </p:spTree>
    <p:extLst>
      <p:ext uri="{BB962C8B-B14F-4D97-AF65-F5344CB8AC3E}">
        <p14:creationId xmlns:p14="http://schemas.microsoft.com/office/powerpoint/2010/main" val="294709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03274"/>
            <a:ext cx="9144000" cy="986019"/>
          </a:xfrm>
        </p:spPr>
        <p:txBody>
          <a:bodyPr>
            <a:normAutofit/>
          </a:bodyPr>
          <a:lstStyle/>
          <a:p>
            <a:pPr algn="ctr"/>
            <a:r>
              <a:rPr lang="en-US" dirty="0"/>
              <a:t>PowerPoints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457199" y="1272623"/>
            <a:ext cx="3749041" cy="4589093"/>
          </a:xfrm>
        </p:spPr>
        <p:txBody>
          <a:bodyPr/>
          <a:lstStyle/>
          <a:p>
            <a:pPr>
              <a:buFont typeface="Wingdings" panose="05000000000000000000" pitchFamily="2" charset="2"/>
              <a:buChar char="§"/>
            </a:pPr>
            <a:r>
              <a:rPr lang="en-US" dirty="0"/>
              <a:t>PowerPoint, an easy-to-use presentation software, to create professional-looking electronic slide shows. </a:t>
            </a:r>
          </a:p>
          <a:p>
            <a:pPr>
              <a:buFont typeface="Wingdings" panose="05000000000000000000" pitchFamily="2" charset="2"/>
              <a:buChar char="§"/>
            </a:pPr>
            <a:r>
              <a:rPr lang="en-US" dirty="0"/>
              <a:t>It serves as a visual aid for presenting on various topics, ideas, research, training etc.</a:t>
            </a:r>
          </a:p>
          <a:p>
            <a:pPr>
              <a:buFont typeface="Wingdings" panose="05000000000000000000" pitchFamily="2" charset="2"/>
              <a:buChar char="§"/>
            </a:pPr>
            <a:r>
              <a:rPr lang="en-US" i="0" dirty="0">
                <a:effectLst/>
              </a:rPr>
              <a:t>Used to convey a message or a story, slide by slide. </a:t>
            </a:r>
          </a:p>
        </p:txBody>
      </p:sp>
      <p:pic>
        <p:nvPicPr>
          <p:cNvPr id="2050" name="Picture 2" descr="A screen shot showing a sample PowerPoint presentation.">
            <a:extLst>
              <a:ext uri="{FF2B5EF4-FFF2-40B4-BE49-F238E27FC236}">
                <a16:creationId xmlns:a16="http://schemas.microsoft.com/office/drawing/2014/main" id="{4962CC10-24FD-88AB-3239-4C4A5EB20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240" y="2258642"/>
            <a:ext cx="4622822" cy="314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2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16401"/>
            <a:ext cx="9144000" cy="986019"/>
          </a:xfrm>
        </p:spPr>
        <p:txBody>
          <a:bodyPr>
            <a:normAutofit/>
          </a:bodyPr>
          <a:lstStyle/>
          <a:p>
            <a:pPr algn="ctr"/>
            <a:r>
              <a:rPr lang="en-US" dirty="0"/>
              <a:t>PowerPoint Best Practices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757725" y="2005621"/>
            <a:ext cx="7628550" cy="4589093"/>
          </a:xfrm>
        </p:spPr>
        <p:txBody>
          <a:bodyPr>
            <a:normAutofit/>
          </a:bodyPr>
          <a:lstStyle/>
          <a:p>
            <a:pPr lvl="1"/>
            <a:r>
              <a:rPr lang="en-US" i="0" dirty="0">
                <a:effectLst/>
              </a:rPr>
              <a:t>Create an outline – Decide what’s essential</a:t>
            </a:r>
          </a:p>
          <a:p>
            <a:pPr lvl="1"/>
            <a:r>
              <a:rPr lang="en-US" dirty="0"/>
              <a:t>Use clear titles </a:t>
            </a:r>
            <a:r>
              <a:rPr lang="en-US" i="0" dirty="0">
                <a:effectLst/>
              </a:rPr>
              <a:t>– Define what your presentation is about and what each slide covers</a:t>
            </a:r>
          </a:p>
          <a:p>
            <a:pPr lvl="1"/>
            <a:r>
              <a:rPr lang="en-US" i="0" dirty="0">
                <a:effectLst/>
              </a:rPr>
              <a:t>Simplify and limit the number of words on each screen - Use key phrases and include only essential information</a:t>
            </a:r>
          </a:p>
          <a:p>
            <a:pPr lvl="1"/>
            <a:r>
              <a:rPr lang="en-US" i="0" dirty="0">
                <a:effectLst/>
              </a:rPr>
              <a:t>Keep it clean and simple - Limit punctuation and avoid putting words in all-capital letters. Empty space on the slide enhances readability</a:t>
            </a:r>
          </a:p>
          <a:p>
            <a:pPr lvl="1"/>
            <a:r>
              <a:rPr lang="en-US" i="0" dirty="0">
                <a:effectLst/>
              </a:rPr>
              <a:t>Use high quality graphics to reinforce information and to show examples. </a:t>
            </a:r>
          </a:p>
          <a:p>
            <a:pPr lvl="1"/>
            <a:r>
              <a:rPr lang="en-US" i="0" dirty="0">
                <a:effectLst/>
              </a:rPr>
              <a:t>Use contrasting colors for text and background. Patterned backgrounds can reduce readability</a:t>
            </a:r>
            <a:endParaRPr lang="en-US" dirty="0"/>
          </a:p>
          <a:p>
            <a:pPr lvl="1"/>
            <a:r>
              <a:rPr lang="en-US" i="0" dirty="0">
                <a:effectLst/>
              </a:rPr>
              <a:t>Avoid overusing flashy transitions and animations like text fly-ins. They can be distracting and get old quickly.</a:t>
            </a:r>
          </a:p>
          <a:p>
            <a:pPr lvl="1"/>
            <a:r>
              <a:rPr lang="en-US" dirty="0"/>
              <a:t>Ensure all presentations are 508 compliant to promote wider reach/access.</a:t>
            </a:r>
          </a:p>
          <a:p>
            <a:pPr lvl="1"/>
            <a:r>
              <a:rPr lang="en-US" dirty="0"/>
              <a:t>Presentation templates are available in </a:t>
            </a:r>
            <a:r>
              <a:rPr lang="en-US" dirty="0">
                <a:solidFill>
                  <a:schemeClr val="accent1"/>
                </a:solidFill>
                <a:hlinkClick r:id="rId3">
                  <a:extLst>
                    <a:ext uri="{A12FA001-AC4F-418D-AE19-62706E023703}">
                      <ahyp:hlinkClr xmlns:ahyp="http://schemas.microsoft.com/office/drawing/2018/hyperlinkcolor" val="tx"/>
                    </a:ext>
                  </a:extLst>
                </a:hlinkClick>
              </a:rPr>
              <a:t>ACF’s Digital Toolbox</a:t>
            </a:r>
            <a:endParaRPr lang="en-US" dirty="0">
              <a:solidFill>
                <a:schemeClr val="accent1"/>
              </a:solidFill>
            </a:endParaRPr>
          </a:p>
        </p:txBody>
      </p:sp>
    </p:spTree>
    <p:extLst>
      <p:ext uri="{BB962C8B-B14F-4D97-AF65-F5344CB8AC3E}">
        <p14:creationId xmlns:p14="http://schemas.microsoft.com/office/powerpoint/2010/main" val="137382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496916"/>
            <a:ext cx="9144000" cy="986019"/>
          </a:xfrm>
        </p:spPr>
        <p:txBody>
          <a:bodyPr>
            <a:normAutofit/>
          </a:bodyPr>
          <a:lstStyle/>
          <a:p>
            <a:pPr algn="ctr"/>
            <a:r>
              <a:rPr lang="en-US" dirty="0"/>
              <a:t>Videos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670856" y="2018879"/>
            <a:ext cx="3983440" cy="4589093"/>
          </a:xfrm>
        </p:spPr>
        <p:txBody>
          <a:bodyPr>
            <a:normAutofit/>
          </a:bodyPr>
          <a:lstStyle/>
          <a:p>
            <a:r>
              <a:rPr lang="en-US" dirty="0"/>
              <a:t>Videos combine the explanatory power of imagery, text and audio to share a lot of information efficiently. </a:t>
            </a:r>
          </a:p>
          <a:p>
            <a:r>
              <a:rPr lang="en-US" dirty="0"/>
              <a:t>They can be a memorable and engaging way you can interact with your customers.</a:t>
            </a:r>
          </a:p>
          <a:p>
            <a:r>
              <a:rPr lang="en-US" dirty="0"/>
              <a:t>Video helps you connect with and inspire trust in audiences</a:t>
            </a:r>
          </a:p>
          <a:p>
            <a:r>
              <a:rPr lang="en-US" dirty="0"/>
              <a:t>It’s versatile and is beneficial across various platforms </a:t>
            </a:r>
            <a:r>
              <a:rPr lang="en-US" i="0" dirty="0">
                <a:effectLst/>
              </a:rPr>
              <a:t>(YouTube, Instagram, Facebook, et</a:t>
            </a:r>
            <a:r>
              <a:rPr lang="en-US" dirty="0"/>
              <a:t>c.). </a:t>
            </a:r>
          </a:p>
        </p:txBody>
      </p:sp>
      <p:pic>
        <p:nvPicPr>
          <p:cNvPr id="3092" name="Picture 20" descr="A screenshot showing an image of a smart phone and laptop with YouTube displayed on the screens.">
            <a:extLst>
              <a:ext uri="{FF2B5EF4-FFF2-40B4-BE49-F238E27FC236}">
                <a16:creationId xmlns:a16="http://schemas.microsoft.com/office/drawing/2014/main" id="{8EC6C962-BB06-E4D8-C6DD-742353E65A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681" y="2418978"/>
            <a:ext cx="3847701" cy="202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6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06060"/>
            <a:ext cx="9144000" cy="986019"/>
          </a:xfrm>
        </p:spPr>
        <p:txBody>
          <a:bodyPr>
            <a:normAutofit/>
          </a:bodyPr>
          <a:lstStyle/>
          <a:p>
            <a:pPr algn="ctr"/>
            <a:r>
              <a:rPr lang="en-US" dirty="0"/>
              <a:t>Video Best Practices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757725" y="1994667"/>
            <a:ext cx="7628550" cy="4589093"/>
          </a:xfrm>
        </p:spPr>
        <p:txBody>
          <a:bodyPr>
            <a:normAutofit/>
          </a:bodyPr>
          <a:lstStyle/>
          <a:p>
            <a:pPr lvl="1"/>
            <a:r>
              <a:rPr lang="en-US" dirty="0"/>
              <a:t>Plan your video(s) in advance – Write a script or outline</a:t>
            </a:r>
          </a:p>
          <a:p>
            <a:pPr lvl="1"/>
            <a:r>
              <a:rPr lang="en-US" i="0" dirty="0">
                <a:effectLst/>
              </a:rPr>
              <a:t>Have a clear title – </a:t>
            </a:r>
            <a:r>
              <a:rPr lang="en-US" dirty="0"/>
              <a:t>D</a:t>
            </a:r>
            <a:r>
              <a:rPr lang="en-US" i="0" dirty="0">
                <a:effectLst/>
              </a:rPr>
              <a:t>efine what your video is about</a:t>
            </a:r>
            <a:endParaRPr lang="en-US" dirty="0"/>
          </a:p>
          <a:p>
            <a:pPr lvl="1"/>
            <a:r>
              <a:rPr lang="en-US" i="0" dirty="0">
                <a:effectLst/>
              </a:rPr>
              <a:t>Use video descriptions for information that is too lengthy to include in your title</a:t>
            </a:r>
          </a:p>
          <a:p>
            <a:pPr lvl="1"/>
            <a:r>
              <a:rPr lang="en-US" dirty="0"/>
              <a:t>Use keywords and hashtags relevant to your subject matter to help people find your video (e.g., nutrition, childcare, etc.)</a:t>
            </a:r>
            <a:endParaRPr lang="en-US" i="0" dirty="0">
              <a:effectLst/>
            </a:endParaRPr>
          </a:p>
          <a:p>
            <a:pPr lvl="1"/>
            <a:r>
              <a:rPr lang="en-US" i="0" dirty="0">
                <a:effectLst/>
              </a:rPr>
              <a:t>Cut the fluff from your intro – Don’t include too much filler or people will lose interest</a:t>
            </a:r>
          </a:p>
          <a:p>
            <a:pPr lvl="1"/>
            <a:r>
              <a:rPr lang="en-US" i="0" dirty="0">
                <a:effectLst/>
              </a:rPr>
              <a:t>Use an eye-catching thumbnail –Use high contrast colors </a:t>
            </a:r>
            <a:r>
              <a:rPr lang="en-US" dirty="0"/>
              <a:t>t</a:t>
            </a:r>
            <a:r>
              <a:rPr lang="en-US" i="0" dirty="0">
                <a:effectLst/>
              </a:rPr>
              <a:t>hat stand out</a:t>
            </a:r>
          </a:p>
          <a:p>
            <a:pPr lvl="1"/>
            <a:r>
              <a:rPr lang="en-US" dirty="0"/>
              <a:t>Increase use of short-form videos - 73% of consumers prefer this format to learn about a product or service.</a:t>
            </a:r>
          </a:p>
          <a:p>
            <a:pPr lvl="1"/>
            <a:r>
              <a:rPr lang="en-US" i="0" dirty="0">
                <a:effectLst/>
              </a:rPr>
              <a:t>Use playlists – Playlists encourage people to watch more of your content</a:t>
            </a:r>
          </a:p>
          <a:p>
            <a:pPr lvl="1"/>
            <a:r>
              <a:rPr lang="en-US" i="0" dirty="0">
                <a:effectLst/>
              </a:rPr>
              <a:t>Promote your video – Sharing clips on multiple social media platforms and promoting your video using email outreach will help your audience find your content</a:t>
            </a:r>
          </a:p>
        </p:txBody>
      </p:sp>
    </p:spTree>
    <p:extLst>
      <p:ext uri="{BB962C8B-B14F-4D97-AF65-F5344CB8AC3E}">
        <p14:creationId xmlns:p14="http://schemas.microsoft.com/office/powerpoint/2010/main" val="367790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577124" y="760615"/>
            <a:ext cx="7989752" cy="769119"/>
          </a:xfrm>
        </p:spPr>
        <p:txBody>
          <a:bodyPr/>
          <a:lstStyle/>
          <a:p>
            <a:pPr algn="ctr"/>
            <a:r>
              <a:rPr lang="en-US" dirty="0"/>
              <a:t>Use High Quality Photos</a:t>
            </a:r>
          </a:p>
        </p:txBody>
      </p:sp>
      <p:sp>
        <p:nvSpPr>
          <p:cNvPr id="3" name="Content Placeholder 2">
            <a:extLst>
              <a:ext uri="{FF2B5EF4-FFF2-40B4-BE49-F238E27FC236}">
                <a16:creationId xmlns:a16="http://schemas.microsoft.com/office/drawing/2014/main" id="{EA8EFCBB-DCA3-9BB7-21EF-B5E2F0334021}"/>
              </a:ext>
            </a:extLst>
          </p:cNvPr>
          <p:cNvSpPr>
            <a:spLocks noGrp="1"/>
          </p:cNvSpPr>
          <p:nvPr>
            <p:ph idx="1"/>
          </p:nvPr>
        </p:nvSpPr>
        <p:spPr>
          <a:xfrm>
            <a:off x="628883" y="2193770"/>
            <a:ext cx="4547468" cy="4589093"/>
          </a:xfrm>
        </p:spPr>
        <p:txBody>
          <a:bodyPr>
            <a:normAutofit/>
          </a:bodyPr>
          <a:lstStyle/>
          <a:p>
            <a:r>
              <a:rPr lang="en-US" dirty="0">
                <a:solidFill>
                  <a:schemeClr val="tx1"/>
                </a:solidFill>
              </a:rPr>
              <a:t>Images of people make a great personal connection with the viewer.</a:t>
            </a:r>
          </a:p>
          <a:p>
            <a:r>
              <a:rPr lang="en-US" dirty="0">
                <a:solidFill>
                  <a:schemeClr val="tx1"/>
                </a:solidFill>
              </a:rPr>
              <a:t>Images of places provide a good understanding when referencing a location or event.</a:t>
            </a:r>
          </a:p>
          <a:p>
            <a:r>
              <a:rPr lang="en-US" dirty="0">
                <a:solidFill>
                  <a:schemeClr val="tx1"/>
                </a:solidFill>
              </a:rPr>
              <a:t>"Sharpen" your images in a photo editor using the standard sharpen filter (Filter/Sharpen/Sharpen).</a:t>
            </a:r>
          </a:p>
          <a:p>
            <a:r>
              <a:rPr lang="en-US" dirty="0">
                <a:solidFill>
                  <a:schemeClr val="tx1"/>
                </a:solidFill>
              </a:rPr>
              <a:t>Photos should not be over-optimized or degraded in any way. If degradation is noticeable in a photo, do not use it.  Find a better-quality photo.</a:t>
            </a:r>
          </a:p>
          <a:p>
            <a:endParaRPr lang="en-US" dirty="0"/>
          </a:p>
        </p:txBody>
      </p:sp>
      <p:pic>
        <p:nvPicPr>
          <p:cNvPr id="5" name="Picture 4" descr="A photo of a leopard that is half blurry and half in focus. ">
            <a:extLst>
              <a:ext uri="{FF2B5EF4-FFF2-40B4-BE49-F238E27FC236}">
                <a16:creationId xmlns:a16="http://schemas.microsoft.com/office/drawing/2014/main" id="{60E115FC-D732-3082-9751-8A65678858CB}"/>
              </a:ext>
            </a:extLst>
          </p:cNvPr>
          <p:cNvPicPr>
            <a:picLocks noChangeAspect="1"/>
          </p:cNvPicPr>
          <p:nvPr/>
        </p:nvPicPr>
        <p:blipFill>
          <a:blip r:embed="rId3"/>
          <a:stretch>
            <a:fillRect/>
          </a:stretch>
        </p:blipFill>
        <p:spPr>
          <a:xfrm>
            <a:off x="5370428" y="2723442"/>
            <a:ext cx="3615837" cy="2030684"/>
          </a:xfrm>
          <a:prstGeom prst="rect">
            <a:avLst/>
          </a:prstGeom>
        </p:spPr>
      </p:pic>
    </p:spTree>
    <p:extLst>
      <p:ext uri="{BB962C8B-B14F-4D97-AF65-F5344CB8AC3E}">
        <p14:creationId xmlns:p14="http://schemas.microsoft.com/office/powerpoint/2010/main" val="283735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 uri="{C183D7F6-B498-43B3-948B-1728B52AA6E4}">
                <adec:decorative xmlns:adec="http://schemas.microsoft.com/office/drawing/2017/decorative" val="0"/>
              </a:ext>
            </a:extLst>
          </p:cNvPr>
          <p:cNvSpPr>
            <a:spLocks noGrp="1"/>
          </p:cNvSpPr>
          <p:nvPr>
            <p:ph type="title"/>
          </p:nvPr>
        </p:nvSpPr>
        <p:spPr>
          <a:xfrm>
            <a:off x="577124" y="655425"/>
            <a:ext cx="7989752" cy="874309"/>
          </a:xfrm>
        </p:spPr>
        <p:txBody>
          <a:bodyPr>
            <a:normAutofit/>
          </a:bodyPr>
          <a:lstStyle/>
          <a:p>
            <a:pPr algn="ctr"/>
            <a:r>
              <a:rPr lang="en-US" dirty="0"/>
              <a:t>Sources for Images &amp; Licensing</a:t>
            </a:r>
          </a:p>
        </p:txBody>
      </p:sp>
      <p:sp>
        <p:nvSpPr>
          <p:cNvPr id="4" name="Content Placeholder 2">
            <a:extLst>
              <a:ext uri="{FF2B5EF4-FFF2-40B4-BE49-F238E27FC236}">
                <a16:creationId xmlns:a16="http://schemas.microsoft.com/office/drawing/2014/main" id="{B38BE3EA-46A9-20CC-739D-384AF4E9B152}"/>
              </a:ext>
              <a:ext uri="{C183D7F6-B498-43B3-948B-1728B52AA6E4}">
                <adec:decorative xmlns:adec="http://schemas.microsoft.com/office/drawing/2017/decorative" val="0"/>
              </a:ext>
            </a:extLst>
          </p:cNvPr>
          <p:cNvSpPr txBox="1">
            <a:spLocks/>
          </p:cNvSpPr>
          <p:nvPr/>
        </p:nvSpPr>
        <p:spPr>
          <a:xfrm>
            <a:off x="488989" y="1909823"/>
            <a:ext cx="4547468" cy="446188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i="0" dirty="0">
                <a:solidFill>
                  <a:schemeClr val="tx1"/>
                </a:solidFill>
                <a:effectLst/>
              </a:rPr>
              <a:t>To avoid accidental copyright infringement, do not freely copy/paste images found on other websites — just because it’s online doesn’t mean it’s free.</a:t>
            </a:r>
          </a:p>
          <a:p>
            <a:r>
              <a:rPr lang="en-US" sz="1800" b="0" i="0" dirty="0">
                <a:solidFill>
                  <a:schemeClr val="tx1"/>
                </a:solidFill>
                <a:effectLst/>
              </a:rPr>
              <a:t>Even if the image is free to use, always review usage requirements and restrictions. Some can only be used with attribution, or written permission or notification may be required. </a:t>
            </a:r>
          </a:p>
          <a:p>
            <a:r>
              <a:rPr lang="en-US" sz="1800" b="0" i="0" dirty="0">
                <a:solidFill>
                  <a:schemeClr val="tx1"/>
                </a:solidFill>
                <a:effectLst/>
              </a:rPr>
              <a:t>This can vary from image to image within the same website.</a:t>
            </a:r>
            <a:endParaRPr lang="en-US" dirty="0">
              <a:solidFill>
                <a:schemeClr val="tx1"/>
              </a:solidFill>
            </a:endParaRPr>
          </a:p>
          <a:p>
            <a:endParaRPr lang="en-US" dirty="0"/>
          </a:p>
        </p:txBody>
      </p:sp>
      <p:pic>
        <p:nvPicPr>
          <p:cNvPr id="5" name="Picture 4" descr="Two street signs, one with the word &quot;unlicensed&quot; and the other with the word &quot;licensed&quot;.">
            <a:extLst>
              <a:ext uri="{FF2B5EF4-FFF2-40B4-BE49-F238E27FC236}">
                <a16:creationId xmlns:a16="http://schemas.microsoft.com/office/drawing/2014/main" id="{4120068C-0660-D5ED-8AE3-5AEFBBEB9AA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440" y="2163402"/>
            <a:ext cx="3832586" cy="3802261"/>
          </a:xfrm>
          <a:prstGeom prst="rect">
            <a:avLst/>
          </a:prstGeom>
        </p:spPr>
      </p:pic>
    </p:spTree>
    <p:extLst>
      <p:ext uri="{BB962C8B-B14F-4D97-AF65-F5344CB8AC3E}">
        <p14:creationId xmlns:p14="http://schemas.microsoft.com/office/powerpoint/2010/main" val="228198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58EB-D407-6BAF-23A9-AF0D1191145A}"/>
              </a:ext>
            </a:extLst>
          </p:cNvPr>
          <p:cNvSpPr>
            <a:spLocks noGrp="1"/>
          </p:cNvSpPr>
          <p:nvPr>
            <p:ph type="title"/>
          </p:nvPr>
        </p:nvSpPr>
        <p:spPr>
          <a:xfrm>
            <a:off x="577123" y="946708"/>
            <a:ext cx="7989752" cy="788787"/>
          </a:xfrm>
        </p:spPr>
        <p:txBody>
          <a:bodyPr>
            <a:noAutofit/>
          </a:bodyPr>
          <a:lstStyle/>
          <a:p>
            <a:pPr algn="ctr"/>
            <a:r>
              <a:rPr lang="en-US" dirty="0"/>
              <a:t>What Are Communications Products?</a:t>
            </a:r>
          </a:p>
        </p:txBody>
      </p:sp>
      <p:sp>
        <p:nvSpPr>
          <p:cNvPr id="3" name="Content Placeholder 2">
            <a:extLst>
              <a:ext uri="{FF2B5EF4-FFF2-40B4-BE49-F238E27FC236}">
                <a16:creationId xmlns:a16="http://schemas.microsoft.com/office/drawing/2014/main" id="{22CFE678-BE52-DF8F-F911-2724E2A3A214}"/>
              </a:ext>
            </a:extLst>
          </p:cNvPr>
          <p:cNvSpPr>
            <a:spLocks noGrp="1"/>
          </p:cNvSpPr>
          <p:nvPr>
            <p:ph idx="1"/>
          </p:nvPr>
        </p:nvSpPr>
        <p:spPr>
          <a:xfrm>
            <a:off x="800098" y="1927296"/>
            <a:ext cx="7543801" cy="3618823"/>
          </a:xfrm>
        </p:spPr>
        <p:txBody>
          <a:bodyPr>
            <a:normAutofit/>
          </a:bodyPr>
          <a:lstStyle/>
          <a:p>
            <a:pPr>
              <a:spcBef>
                <a:spcPts val="1200"/>
              </a:spcBef>
              <a:buFont typeface="Wingdings" panose="05000000000000000000" pitchFamily="2" charset="2"/>
              <a:buChar char="§"/>
            </a:pPr>
            <a:r>
              <a:rPr lang="en-US" sz="2000" dirty="0"/>
              <a:t>A communications (comms) product is an item (such as a </a:t>
            </a:r>
            <a:r>
              <a:rPr lang="en-US" sz="2000" b="0" i="0" u="none" strike="noStrike" dirty="0">
                <a:effectLst/>
              </a:rPr>
              <a:t>Fact Sheet, Infographic, Newsletter, PowerPoint, Video</a:t>
            </a:r>
            <a:r>
              <a:rPr lang="en-US" sz="2000" dirty="0"/>
              <a:t>, etc.) intended to relay a message to an audience in a way that is easy to digest and understand.</a:t>
            </a:r>
          </a:p>
          <a:p>
            <a:pPr>
              <a:spcBef>
                <a:spcPts val="1200"/>
              </a:spcBef>
              <a:buFont typeface="Wingdings" panose="05000000000000000000" pitchFamily="2" charset="2"/>
              <a:buChar char="§"/>
            </a:pPr>
            <a:r>
              <a:rPr lang="en-US" sz="2000" dirty="0"/>
              <a:t>They can be internal (created for employees) or external (created for people outside of the company).</a:t>
            </a:r>
          </a:p>
          <a:p>
            <a:pPr>
              <a:spcBef>
                <a:spcPts val="1200"/>
              </a:spcBef>
              <a:buFont typeface="Wingdings" panose="05000000000000000000" pitchFamily="2" charset="2"/>
              <a:buChar char="§"/>
            </a:pPr>
            <a:r>
              <a:rPr lang="en-US" sz="2000" dirty="0"/>
              <a:t>Comms products should provide value to both the audience and your office or agency.</a:t>
            </a:r>
          </a:p>
        </p:txBody>
      </p:sp>
    </p:spTree>
    <p:extLst>
      <p:ext uri="{BB962C8B-B14F-4D97-AF65-F5344CB8AC3E}">
        <p14:creationId xmlns:p14="http://schemas.microsoft.com/office/powerpoint/2010/main" val="294607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577124" y="702425"/>
            <a:ext cx="7989752" cy="831465"/>
          </a:xfrm>
        </p:spPr>
        <p:txBody>
          <a:bodyPr>
            <a:normAutofit/>
          </a:bodyPr>
          <a:lstStyle/>
          <a:p>
            <a:pPr algn="ctr"/>
            <a:r>
              <a:rPr lang="en-US" dirty="0"/>
              <a:t>Stock Photos</a:t>
            </a:r>
          </a:p>
        </p:txBody>
      </p:sp>
      <p:sp>
        <p:nvSpPr>
          <p:cNvPr id="3" name="Content Placeholder 2">
            <a:extLst>
              <a:ext uri="{FF2B5EF4-FFF2-40B4-BE49-F238E27FC236}">
                <a16:creationId xmlns:a16="http://schemas.microsoft.com/office/drawing/2014/main" id="{EA8EFCBB-DCA3-9BB7-21EF-B5E2F0334021}"/>
              </a:ext>
            </a:extLst>
          </p:cNvPr>
          <p:cNvSpPr>
            <a:spLocks noGrp="1"/>
          </p:cNvSpPr>
          <p:nvPr>
            <p:ph idx="1"/>
          </p:nvPr>
        </p:nvSpPr>
        <p:spPr>
          <a:xfrm>
            <a:off x="800099" y="2064412"/>
            <a:ext cx="7543801" cy="458909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Try these sources for free stock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(Free) Adobe Stock Photos</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Flickr Creative Commons Group</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CDC Public Health Image Library (PHIL)</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 </a:t>
            </a:r>
            <a:r>
              <a:rPr kumimoji="0" lang="en-US" sz="1800" b="0" i="0" u="none" strike="noStrike" kern="1200" cap="none" spc="0" normalizeH="0" baseline="0" noProof="0" dirty="0" err="1">
                <a:ln>
                  <a:noFill/>
                </a:ln>
                <a:solidFill>
                  <a:schemeClr val="accent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USAgov</a:t>
            </a: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 Image Search</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 </a:t>
            </a:r>
            <a:r>
              <a:rPr kumimoji="0" lang="en-US" sz="1800" b="0" i="0" u="none" strike="noStrike" kern="1200" cap="none" spc="0" normalizeH="0" baseline="0" noProof="0" dirty="0" err="1">
                <a:ln>
                  <a:noFill/>
                </a:ln>
                <a:solidFill>
                  <a:schemeClr val="accent1"/>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Pixabay</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 </a:t>
            </a:r>
            <a:r>
              <a:rPr kumimoji="0" lang="en-US" sz="1800" b="0" i="0" u="none" strike="noStrike" kern="1200" cap="none" spc="0" normalizeH="0" baseline="0" noProof="0" dirty="0" err="1">
                <a:ln>
                  <a:noFill/>
                </a:ln>
                <a:solidFill>
                  <a:schemeClr val="accent1"/>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Unsplash</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 </a:t>
            </a:r>
            <a:r>
              <a:rPr kumimoji="0" lang="en-US" sz="1800" b="0" i="0" u="none" strike="noStrike" kern="1200" cap="none" spc="0" normalizeH="0" baseline="0" noProof="0" dirty="0" err="1">
                <a:ln>
                  <a:noFill/>
                </a:ln>
                <a:solidFill>
                  <a:schemeClr val="accent1"/>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Freepik</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00000"/>
              </a:lnSpc>
              <a:spcBef>
                <a:spcPts val="0"/>
              </a:spcBef>
              <a:spcAft>
                <a:spcPts val="0"/>
              </a:spcAft>
              <a:buSzTx/>
              <a:buFont typeface="Wingdings" panose="05000000000000000000" pitchFamily="2" charset="2"/>
              <a:buChar char="§"/>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 </a:t>
            </a:r>
            <a:r>
              <a:rPr kumimoji="0" lang="en-US" sz="1800" b="0" i="0" u="none" strike="noStrike" kern="1200" cap="none" spc="0" normalizeH="0" baseline="0" noProof="0" dirty="0" err="1">
                <a:ln>
                  <a:noFill/>
                </a:ln>
                <a:solidFill>
                  <a:schemeClr val="accent1"/>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Pexels</a:t>
            </a: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26405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D41C-F200-2863-2F2A-18082DCDAFDB}"/>
              </a:ext>
            </a:extLst>
          </p:cNvPr>
          <p:cNvSpPr>
            <a:spLocks noGrp="1"/>
          </p:cNvSpPr>
          <p:nvPr>
            <p:ph type="title"/>
          </p:nvPr>
        </p:nvSpPr>
        <p:spPr>
          <a:xfrm>
            <a:off x="577123" y="798023"/>
            <a:ext cx="7989752" cy="735868"/>
          </a:xfrm>
        </p:spPr>
        <p:txBody>
          <a:bodyPr/>
          <a:lstStyle/>
          <a:p>
            <a:pPr algn="ctr"/>
            <a:r>
              <a:rPr lang="en-US" dirty="0"/>
              <a:t>Use Diverse Images</a:t>
            </a:r>
          </a:p>
        </p:txBody>
      </p:sp>
      <p:sp>
        <p:nvSpPr>
          <p:cNvPr id="3" name="Content Placeholder 2">
            <a:extLst>
              <a:ext uri="{FF2B5EF4-FFF2-40B4-BE49-F238E27FC236}">
                <a16:creationId xmlns:a16="http://schemas.microsoft.com/office/drawing/2014/main" id="{ADA1E9D9-8BD2-9FC5-6F85-3745520836D8}"/>
              </a:ext>
            </a:extLst>
          </p:cNvPr>
          <p:cNvSpPr>
            <a:spLocks noGrp="1"/>
          </p:cNvSpPr>
          <p:nvPr>
            <p:ph idx="1"/>
          </p:nvPr>
        </p:nvSpPr>
        <p:spPr>
          <a:xfrm>
            <a:off x="507077" y="2070106"/>
            <a:ext cx="8055732" cy="1553942"/>
          </a:xfrm>
        </p:spPr>
        <p:txBody>
          <a:bodyPr>
            <a:noAutofit/>
          </a:bodyPr>
          <a:lstStyle/>
          <a:p>
            <a:r>
              <a:rPr lang="en-US" sz="1900" dirty="0">
                <a:solidFill>
                  <a:schemeClr val="tx1"/>
                </a:solidFill>
              </a:rPr>
              <a:t>Addressing diversity and inclusiveness in your stock images will only serve to widen your audience when you include more skin tones, body shapes, abilities or gender. You have an opportunity to reach an even wider audience by including people from typically underrepresented communities in your imagery.</a:t>
            </a:r>
          </a:p>
        </p:txBody>
      </p:sp>
      <p:pic>
        <p:nvPicPr>
          <p:cNvPr id="5" name="Picture 4" descr="An image of a diverse group of people smiling for a photo.">
            <a:extLst>
              <a:ext uri="{FF2B5EF4-FFF2-40B4-BE49-F238E27FC236}">
                <a16:creationId xmlns:a16="http://schemas.microsoft.com/office/drawing/2014/main" id="{B436A02F-7169-5344-4730-A80CC4660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399" y="3739747"/>
            <a:ext cx="4523200" cy="2763675"/>
          </a:xfrm>
          <a:prstGeom prst="rect">
            <a:avLst/>
          </a:prstGeom>
        </p:spPr>
      </p:pic>
    </p:spTree>
    <p:extLst>
      <p:ext uri="{BB962C8B-B14F-4D97-AF65-F5344CB8AC3E}">
        <p14:creationId xmlns:p14="http://schemas.microsoft.com/office/powerpoint/2010/main" val="4157410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577124" y="687480"/>
            <a:ext cx="7989752" cy="1083329"/>
          </a:xfrm>
        </p:spPr>
        <p:txBody>
          <a:bodyPr/>
          <a:lstStyle/>
          <a:p>
            <a:pPr algn="ctr"/>
            <a:r>
              <a:rPr lang="en-US" dirty="0"/>
              <a:t>Don’t Forget To Include Meaningful Alt Text!</a:t>
            </a:r>
          </a:p>
        </p:txBody>
      </p:sp>
      <p:sp>
        <p:nvSpPr>
          <p:cNvPr id="3" name="Content Placeholder 2">
            <a:extLst>
              <a:ext uri="{FF2B5EF4-FFF2-40B4-BE49-F238E27FC236}">
                <a16:creationId xmlns:a16="http://schemas.microsoft.com/office/drawing/2014/main" id="{EA8EFCBB-DCA3-9BB7-21EF-B5E2F0334021}"/>
              </a:ext>
            </a:extLst>
          </p:cNvPr>
          <p:cNvSpPr>
            <a:spLocks noGrp="1"/>
          </p:cNvSpPr>
          <p:nvPr>
            <p:ph idx="1"/>
          </p:nvPr>
        </p:nvSpPr>
        <p:spPr>
          <a:xfrm>
            <a:off x="956778" y="2560321"/>
            <a:ext cx="3316136" cy="3437312"/>
          </a:xfrm>
        </p:spPr>
        <p:txBody>
          <a:bodyPr>
            <a:normAutofit fontScale="62500" lnSpcReduction="20000"/>
          </a:bodyPr>
          <a:lstStyle/>
          <a:p>
            <a:r>
              <a:rPr lang="en-US" sz="3200" dirty="0"/>
              <a:t>Alt text will display for users when their device cannot download images, or when they have poor internet connection.</a:t>
            </a:r>
          </a:p>
          <a:p>
            <a:r>
              <a:rPr lang="en-US" sz="3200" dirty="0">
                <a:solidFill>
                  <a:schemeClr val="accent1"/>
                </a:solidFill>
              </a:rPr>
              <a:t>Providing </a:t>
            </a:r>
            <a:r>
              <a:rPr lang="en-US" sz="3200" dirty="0">
                <a:solidFill>
                  <a:schemeClr val="accent1"/>
                </a:solidFill>
                <a:hlinkClick r:id="rId3">
                  <a:extLst>
                    <a:ext uri="{A12FA001-AC4F-418D-AE19-62706E023703}">
                      <ahyp:hlinkClr xmlns:ahyp="http://schemas.microsoft.com/office/drawing/2018/hyperlinkcolor" val="tx"/>
                    </a:ext>
                  </a:extLst>
                </a:hlinkClick>
              </a:rPr>
              <a:t>alt text </a:t>
            </a:r>
            <a:r>
              <a:rPr lang="en-US" sz="3200" dirty="0"/>
              <a:t>helps to ensure your content complies with Section 508 standards.</a:t>
            </a:r>
          </a:p>
          <a:p>
            <a:r>
              <a:rPr lang="en-US" sz="3200" dirty="0"/>
              <a:t>To be 508 compliant, alt text must be both present and </a:t>
            </a:r>
            <a:r>
              <a:rPr lang="en-US" sz="3200" b="1" i="1" dirty="0"/>
              <a:t>contextually relevant </a:t>
            </a:r>
          </a:p>
          <a:p>
            <a:endParaRPr lang="en-US" dirty="0"/>
          </a:p>
        </p:txBody>
      </p:sp>
      <p:pic>
        <p:nvPicPr>
          <p:cNvPr id="4" name="Picture 3" descr="A screenshot of the PPT alt text screen.">
            <a:extLst>
              <a:ext uri="{FF2B5EF4-FFF2-40B4-BE49-F238E27FC236}">
                <a16:creationId xmlns:a16="http://schemas.microsoft.com/office/drawing/2014/main" id="{22044D4D-25EE-2427-2307-0E6F5CC49039}"/>
              </a:ext>
            </a:extLst>
          </p:cNvPr>
          <p:cNvPicPr>
            <a:picLocks noChangeAspect="1"/>
          </p:cNvPicPr>
          <p:nvPr/>
        </p:nvPicPr>
        <p:blipFill>
          <a:blip r:embed="rId4"/>
          <a:stretch>
            <a:fillRect/>
          </a:stretch>
        </p:blipFill>
        <p:spPr>
          <a:xfrm>
            <a:off x="5227870" y="2325472"/>
            <a:ext cx="2959352" cy="3907010"/>
          </a:xfrm>
          <a:prstGeom prst="rect">
            <a:avLst/>
          </a:prstGeom>
        </p:spPr>
      </p:pic>
    </p:spTree>
    <p:extLst>
      <p:ext uri="{BB962C8B-B14F-4D97-AF65-F5344CB8AC3E}">
        <p14:creationId xmlns:p14="http://schemas.microsoft.com/office/powerpoint/2010/main" val="379397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BDE-3046-CC16-B105-41F9E817BE9F}"/>
              </a:ext>
            </a:extLst>
          </p:cNvPr>
          <p:cNvSpPr>
            <a:spLocks noGrp="1"/>
          </p:cNvSpPr>
          <p:nvPr>
            <p:ph type="title"/>
          </p:nvPr>
        </p:nvSpPr>
        <p:spPr>
          <a:xfrm>
            <a:off x="577124" y="856211"/>
            <a:ext cx="7989752" cy="727556"/>
          </a:xfrm>
        </p:spPr>
        <p:txBody>
          <a:bodyPr>
            <a:normAutofit/>
          </a:bodyPr>
          <a:lstStyle/>
          <a:p>
            <a:pPr algn="ctr"/>
            <a:r>
              <a:rPr lang="en-US" dirty="0"/>
              <a:t>Conclusion</a:t>
            </a:r>
          </a:p>
        </p:txBody>
      </p:sp>
      <p:sp>
        <p:nvSpPr>
          <p:cNvPr id="3" name="TextBox 2">
            <a:extLst>
              <a:ext uri="{FF2B5EF4-FFF2-40B4-BE49-F238E27FC236}">
                <a16:creationId xmlns:a16="http://schemas.microsoft.com/office/drawing/2014/main" id="{D7F74B03-9E8F-CF85-DBA5-3D007756BD78}"/>
              </a:ext>
            </a:extLst>
          </p:cNvPr>
          <p:cNvSpPr txBox="1"/>
          <p:nvPr/>
        </p:nvSpPr>
        <p:spPr>
          <a:xfrm>
            <a:off x="909828" y="2505780"/>
            <a:ext cx="7543799" cy="2846933"/>
          </a:xfrm>
          <a:prstGeom prst="rect">
            <a:avLst/>
          </a:prstGeom>
          <a:noFill/>
        </p:spPr>
        <p:txBody>
          <a:bodyPr wrap="square" rtlCol="0">
            <a:spAutoFit/>
          </a:bodyPr>
          <a:lstStyle/>
          <a:p>
            <a:pPr algn="l"/>
            <a:r>
              <a:rPr lang="en-US" sz="3200" b="0" i="0" dirty="0">
                <a:effectLst/>
              </a:rPr>
              <a:t>By following the guidelines that were just outlined, </a:t>
            </a:r>
            <a:r>
              <a:rPr lang="en-US" sz="3200" dirty="0"/>
              <a:t>you</a:t>
            </a:r>
            <a:r>
              <a:rPr lang="en-US" sz="3200" b="0" i="0" dirty="0">
                <a:effectLst/>
              </a:rPr>
              <a:t> can effectively create and/or use high </a:t>
            </a:r>
            <a:r>
              <a:rPr lang="en-US" sz="3200" dirty="0"/>
              <a:t>quality </a:t>
            </a:r>
            <a:r>
              <a:rPr lang="en-US" sz="3200" b="0" i="0" dirty="0">
                <a:effectLst/>
              </a:rPr>
              <a:t>communications products that are both informative and visually appealing.</a:t>
            </a:r>
          </a:p>
          <a:p>
            <a:pPr algn="l"/>
            <a:endParaRPr lang="en-US" sz="1900" b="0" i="0" dirty="0">
              <a:effectLst/>
            </a:endParaRPr>
          </a:p>
        </p:txBody>
      </p:sp>
    </p:spTree>
    <p:extLst>
      <p:ext uri="{BB962C8B-B14F-4D97-AF65-F5344CB8AC3E}">
        <p14:creationId xmlns:p14="http://schemas.microsoft.com/office/powerpoint/2010/main" val="145697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752948"/>
            <a:ext cx="9144000" cy="986019"/>
          </a:xfrm>
        </p:spPr>
        <p:txBody>
          <a:bodyPr>
            <a:normAutofit/>
          </a:bodyPr>
          <a:lstStyle/>
          <a:p>
            <a:pPr algn="ctr"/>
            <a:r>
              <a:rPr lang="en-US" dirty="0"/>
              <a:t>Why Are Quality Comms Products Important?</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800099" y="2309713"/>
            <a:ext cx="7543801" cy="3697227"/>
          </a:xfrm>
        </p:spPr>
        <p:txBody>
          <a:bodyPr>
            <a:noAutofit/>
          </a:bodyPr>
          <a:lstStyle/>
          <a:p>
            <a:pPr marL="0" indent="0">
              <a:buNone/>
            </a:pPr>
            <a:r>
              <a:rPr lang="en-US" dirty="0"/>
              <a:t>Developing quality comms products is extremely important since they can be used to:</a:t>
            </a:r>
          </a:p>
          <a:p>
            <a:pPr lvl="1"/>
            <a:r>
              <a:rPr lang="en-US" sz="1800" dirty="0"/>
              <a:t>Secure funding and internal project support</a:t>
            </a:r>
          </a:p>
          <a:p>
            <a:pPr lvl="1"/>
            <a:r>
              <a:rPr lang="en-US" sz="1800" dirty="0"/>
              <a:t>Influence stakeholders (thus enabling a project goal to be achieved)</a:t>
            </a:r>
          </a:p>
          <a:p>
            <a:pPr lvl="1"/>
            <a:r>
              <a:rPr lang="en-US" sz="1800" dirty="0"/>
              <a:t>Magnify the impact of your project</a:t>
            </a:r>
          </a:p>
          <a:p>
            <a:pPr lvl="1"/>
            <a:r>
              <a:rPr lang="en-US" sz="1800" dirty="0"/>
              <a:t>Spread awareness of a problem or issue and your intended solution</a:t>
            </a:r>
          </a:p>
          <a:p>
            <a:pPr lvl="1"/>
            <a:r>
              <a:rPr lang="en-US" sz="1800" dirty="0"/>
              <a:t>Inform others of new policies or procedures</a:t>
            </a:r>
          </a:p>
          <a:p>
            <a:pPr lvl="1"/>
            <a:r>
              <a:rPr lang="en-US" sz="1800" dirty="0"/>
              <a:t>Create teaching or training materials</a:t>
            </a:r>
          </a:p>
        </p:txBody>
      </p:sp>
    </p:spTree>
    <p:extLst>
      <p:ext uri="{BB962C8B-B14F-4D97-AF65-F5344CB8AC3E}">
        <p14:creationId xmlns:p14="http://schemas.microsoft.com/office/powerpoint/2010/main" val="328969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658368" y="807812"/>
            <a:ext cx="7827264" cy="986019"/>
          </a:xfrm>
        </p:spPr>
        <p:txBody>
          <a:bodyPr>
            <a:normAutofit/>
          </a:bodyPr>
          <a:lstStyle/>
          <a:p>
            <a:pPr algn="ctr"/>
            <a:r>
              <a:rPr lang="en-US" dirty="0"/>
              <a:t>Things To Take into Consideration When making Comms Products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495880" y="2165191"/>
            <a:ext cx="7989752" cy="4208845"/>
          </a:xfrm>
        </p:spPr>
        <p:txBody>
          <a:bodyPr>
            <a:normAutofit fontScale="70000" lnSpcReduction="20000"/>
          </a:bodyPr>
          <a:lstStyle/>
          <a:p>
            <a:endParaRPr lang="en-US" sz="2100" dirty="0"/>
          </a:p>
          <a:p>
            <a:pPr marL="0" indent="0">
              <a:buNone/>
            </a:pPr>
            <a:r>
              <a:rPr lang="en-US" sz="2100" dirty="0"/>
              <a:t>	High quality comms products take several factors into consideration:</a:t>
            </a:r>
          </a:p>
          <a:p>
            <a:pPr lvl="1">
              <a:lnSpc>
                <a:spcPct val="220000"/>
              </a:lnSpc>
            </a:pPr>
            <a:r>
              <a:rPr lang="en-US" sz="2100" dirty="0"/>
              <a:t>Audience – Who are they, and what do they need and want? Are they internal or external? What level of knowledge do they have?</a:t>
            </a:r>
          </a:p>
          <a:p>
            <a:pPr lvl="1">
              <a:lnSpc>
                <a:spcPct val="220000"/>
              </a:lnSpc>
            </a:pPr>
            <a:r>
              <a:rPr lang="en-US" sz="2100" dirty="0"/>
              <a:t>Objective – What do you want to share with your audience? Is the message clear? Is it inspirational?</a:t>
            </a:r>
          </a:p>
          <a:p>
            <a:pPr lvl="1">
              <a:lnSpc>
                <a:spcPct val="220000"/>
              </a:lnSpc>
            </a:pPr>
            <a:r>
              <a:rPr lang="en-US" sz="2100" dirty="0"/>
              <a:t>Medium – How will you reach your audience? What methods or tools would work best?</a:t>
            </a:r>
          </a:p>
          <a:p>
            <a:pPr lvl="1">
              <a:lnSpc>
                <a:spcPct val="220000"/>
              </a:lnSpc>
            </a:pPr>
            <a:r>
              <a:rPr lang="en-US" sz="2100" dirty="0"/>
              <a:t>Consistency – Using colors, logos, slogans, images, etc., that are “on-brand” with ACF.</a:t>
            </a:r>
          </a:p>
          <a:p>
            <a:endParaRPr lang="en-US" dirty="0"/>
          </a:p>
          <a:p>
            <a:endParaRPr lang="en-US" dirty="0"/>
          </a:p>
          <a:p>
            <a:endParaRPr lang="en-US" dirty="0"/>
          </a:p>
        </p:txBody>
      </p:sp>
    </p:spTree>
    <p:extLst>
      <p:ext uri="{BB962C8B-B14F-4D97-AF65-F5344CB8AC3E}">
        <p14:creationId xmlns:p14="http://schemas.microsoft.com/office/powerpoint/2010/main" val="187789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60225"/>
            <a:ext cx="9144000" cy="986019"/>
          </a:xfrm>
        </p:spPr>
        <p:txBody>
          <a:bodyPr>
            <a:normAutofit/>
          </a:bodyPr>
          <a:lstStyle/>
          <a:p>
            <a:pPr algn="ctr"/>
            <a:r>
              <a:rPr lang="en-US" dirty="0"/>
              <a:t>Typical ACF Comms Products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577124" y="2084387"/>
            <a:ext cx="7989752" cy="4158014"/>
          </a:xfrm>
        </p:spPr>
        <p:txBody>
          <a:bodyPr>
            <a:normAutofit/>
          </a:bodyPr>
          <a:lstStyle/>
          <a:p>
            <a:pPr marL="0" indent="0">
              <a:buNone/>
            </a:pPr>
            <a:r>
              <a:rPr lang="en-US" sz="1600" dirty="0"/>
              <a:t>Some typical ACF communications products include:</a:t>
            </a:r>
            <a:endParaRPr lang="en-US" dirty="0"/>
          </a:p>
          <a:p>
            <a:pPr lvl="1">
              <a:lnSpc>
                <a:spcPct val="200000"/>
              </a:lnSpc>
            </a:pPr>
            <a:r>
              <a:rPr lang="en-US" dirty="0"/>
              <a:t>Fact Sheets – Documents giving useful information about a particular issue</a:t>
            </a:r>
          </a:p>
          <a:p>
            <a:pPr lvl="1">
              <a:lnSpc>
                <a:spcPct val="200000"/>
              </a:lnSpc>
            </a:pPr>
            <a:r>
              <a:rPr lang="en-US" dirty="0"/>
              <a:t>Infographics – Visuals (like illustrations or charts) used to represent information or data</a:t>
            </a:r>
          </a:p>
          <a:p>
            <a:pPr lvl="1">
              <a:lnSpc>
                <a:spcPct val="200000"/>
              </a:lnSpc>
            </a:pPr>
            <a:r>
              <a:rPr lang="en-US" dirty="0"/>
              <a:t>Newsletters – Bulletins that are issued/emailed periodically</a:t>
            </a:r>
          </a:p>
          <a:p>
            <a:pPr lvl="1">
              <a:lnSpc>
                <a:spcPct val="200000"/>
              </a:lnSpc>
            </a:pPr>
            <a:r>
              <a:rPr lang="en-US" dirty="0"/>
              <a:t>PowerPoints – Collections of slides used as visual aids during pitches or presentations</a:t>
            </a:r>
          </a:p>
          <a:p>
            <a:pPr lvl="1">
              <a:lnSpc>
                <a:spcPct val="200000"/>
              </a:lnSpc>
            </a:pPr>
            <a:r>
              <a:rPr lang="en-US" dirty="0"/>
              <a:t>Videos – Recordings published to social media outlets (YouTube, Instagram, etc.)</a:t>
            </a:r>
          </a:p>
        </p:txBody>
      </p:sp>
    </p:spTree>
    <p:extLst>
      <p:ext uri="{BB962C8B-B14F-4D97-AF65-F5344CB8AC3E}">
        <p14:creationId xmlns:p14="http://schemas.microsoft.com/office/powerpoint/2010/main" val="168204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33033"/>
            <a:ext cx="9144000" cy="986019"/>
          </a:xfrm>
        </p:spPr>
        <p:txBody>
          <a:bodyPr>
            <a:normAutofit/>
          </a:bodyPr>
          <a:lstStyle/>
          <a:p>
            <a:pPr algn="ctr"/>
            <a:r>
              <a:rPr lang="en-US" dirty="0"/>
              <a:t>Fact Sheets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822959" y="1444238"/>
            <a:ext cx="3749041" cy="4589093"/>
          </a:xfrm>
        </p:spPr>
        <p:txBody>
          <a:bodyPr>
            <a:normAutofit/>
          </a:bodyPr>
          <a:lstStyle/>
          <a:p>
            <a:endParaRPr lang="en-US" sz="2000" i="0" dirty="0">
              <a:effectLst/>
            </a:endParaRPr>
          </a:p>
          <a:p>
            <a:endParaRPr lang="en-US" sz="2000" i="0" dirty="0">
              <a:effectLst/>
            </a:endParaRPr>
          </a:p>
          <a:p>
            <a:r>
              <a:rPr lang="en-US" sz="2000" i="0" dirty="0">
                <a:effectLst/>
              </a:rPr>
              <a:t>A fact sheet is </a:t>
            </a:r>
            <a:r>
              <a:rPr lang="en-US" sz="2000" b="0" i="0" dirty="0">
                <a:effectLst/>
              </a:rPr>
              <a:t>a document (typically one or two pages) to share information in a concise and easy-to-read format.</a:t>
            </a:r>
          </a:p>
          <a:p>
            <a:r>
              <a:rPr lang="en-US" sz="2000" dirty="0"/>
              <a:t>It </a:t>
            </a:r>
            <a:r>
              <a:rPr lang="en-US" sz="2000" b="0" i="0" dirty="0">
                <a:effectLst/>
              </a:rPr>
              <a:t>provides an overview of a topic or subject (mostly) via text. </a:t>
            </a:r>
          </a:p>
          <a:p>
            <a:r>
              <a:rPr lang="en-US" sz="2000" b="0" i="0" dirty="0">
                <a:effectLst/>
              </a:rPr>
              <a:t>It may also include statistics, facts, and figures.</a:t>
            </a:r>
            <a:endParaRPr lang="en-US" dirty="0"/>
          </a:p>
        </p:txBody>
      </p:sp>
      <p:pic>
        <p:nvPicPr>
          <p:cNvPr id="4" name="Picture 3" descr="Photo showing an example of a fact sheet highlighting a parent-focused campaign.">
            <a:extLst>
              <a:ext uri="{FF2B5EF4-FFF2-40B4-BE49-F238E27FC236}">
                <a16:creationId xmlns:a16="http://schemas.microsoft.com/office/drawing/2014/main" id="{EBDAE876-9BC7-331E-FE2F-04B877678D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55830" y="2178846"/>
            <a:ext cx="3384082" cy="4070851"/>
          </a:xfrm>
          <a:prstGeom prst="rect">
            <a:avLst/>
          </a:prstGeom>
        </p:spPr>
      </p:pic>
    </p:spTree>
    <p:extLst>
      <p:ext uri="{BB962C8B-B14F-4D97-AF65-F5344CB8AC3E}">
        <p14:creationId xmlns:p14="http://schemas.microsoft.com/office/powerpoint/2010/main" val="21010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06891"/>
            <a:ext cx="9144000" cy="986019"/>
          </a:xfrm>
        </p:spPr>
        <p:txBody>
          <a:bodyPr>
            <a:normAutofit/>
          </a:bodyPr>
          <a:lstStyle/>
          <a:p>
            <a:pPr algn="ctr"/>
            <a:r>
              <a:rPr lang="en-US" dirty="0"/>
              <a:t>Fact Sheet Best Practices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757725" y="2064599"/>
            <a:ext cx="7628550" cy="4589093"/>
          </a:xfrm>
        </p:spPr>
        <p:txBody>
          <a:bodyPr>
            <a:normAutofit/>
          </a:bodyPr>
          <a:lstStyle/>
          <a:p>
            <a:pPr lvl="1"/>
            <a:r>
              <a:rPr lang="en-US" sz="1800" i="0" dirty="0">
                <a:effectLst/>
              </a:rPr>
              <a:t>Keep text brief and write in active voice</a:t>
            </a:r>
          </a:p>
          <a:p>
            <a:pPr lvl="1"/>
            <a:r>
              <a:rPr lang="en-US" sz="1800" i="0" dirty="0">
                <a:effectLst/>
              </a:rPr>
              <a:t>Define key words or concepts</a:t>
            </a:r>
          </a:p>
          <a:p>
            <a:pPr lvl="1"/>
            <a:r>
              <a:rPr lang="en-US" sz="1800" i="0" dirty="0">
                <a:effectLst/>
              </a:rPr>
              <a:t>Simplify complex ideas - Give examples to clarify a concept </a:t>
            </a:r>
          </a:p>
          <a:p>
            <a:pPr lvl="1"/>
            <a:r>
              <a:rPr lang="en-US" sz="1800" dirty="0"/>
              <a:t>Consider using a </a:t>
            </a:r>
            <a:r>
              <a:rPr lang="en-US" sz="1800" i="0" dirty="0">
                <a:effectLst/>
              </a:rPr>
              <a:t>graphic to reinforce information </a:t>
            </a:r>
          </a:p>
          <a:p>
            <a:pPr lvl="1"/>
            <a:r>
              <a:rPr lang="en-US" sz="1800" i="0" dirty="0">
                <a:effectLst/>
              </a:rPr>
              <a:t>Provide easy-to-follow steps to describe a process </a:t>
            </a:r>
          </a:p>
          <a:p>
            <a:pPr lvl="1"/>
            <a:r>
              <a:rPr lang="en-US" sz="1800" i="0" dirty="0">
                <a:effectLst/>
              </a:rPr>
              <a:t>Keep any graphic(s) you might use simple and easy-to-understand </a:t>
            </a:r>
          </a:p>
          <a:p>
            <a:pPr lvl="1"/>
            <a:r>
              <a:rPr lang="en-US" sz="1800" i="0" dirty="0">
                <a:effectLst/>
              </a:rPr>
              <a:t>Search for comparisons and everyday analogies to explain complicated processes</a:t>
            </a:r>
          </a:p>
          <a:p>
            <a:pPr lvl="1"/>
            <a:r>
              <a:rPr lang="en-US" sz="1800" i="0" dirty="0">
                <a:effectLst/>
              </a:rPr>
              <a:t>Use bulleted lists, tables, and charts instead of narrative text</a:t>
            </a:r>
          </a:p>
          <a:p>
            <a:pPr lvl="1"/>
            <a:r>
              <a:rPr lang="en-US" sz="1800" dirty="0"/>
              <a:t>Fact sheet templates are available in </a:t>
            </a:r>
            <a:r>
              <a:rPr lang="en-US" sz="1800" dirty="0">
                <a:solidFill>
                  <a:schemeClr val="accent1"/>
                </a:solidFill>
                <a:hlinkClick r:id="rId3">
                  <a:extLst>
                    <a:ext uri="{A12FA001-AC4F-418D-AE19-62706E023703}">
                      <ahyp:hlinkClr xmlns:ahyp="http://schemas.microsoft.com/office/drawing/2018/hyperlinkcolor" val="tx"/>
                    </a:ext>
                  </a:extLst>
                </a:hlinkClick>
              </a:rPr>
              <a:t>ACF’s Digital Toolbox</a:t>
            </a:r>
            <a:endParaRPr lang="en-US" sz="1800" dirty="0">
              <a:solidFill>
                <a:schemeClr val="accent1"/>
              </a:solidFill>
            </a:endParaRPr>
          </a:p>
          <a:p>
            <a:pPr lvl="1"/>
            <a:endParaRPr lang="en-US" i="0" dirty="0">
              <a:effectLst/>
            </a:endParaRPr>
          </a:p>
        </p:txBody>
      </p:sp>
    </p:spTree>
    <p:extLst>
      <p:ext uri="{BB962C8B-B14F-4D97-AF65-F5344CB8AC3E}">
        <p14:creationId xmlns:p14="http://schemas.microsoft.com/office/powerpoint/2010/main" val="281864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0" y="515204"/>
            <a:ext cx="9144000" cy="986019"/>
          </a:xfrm>
        </p:spPr>
        <p:txBody>
          <a:bodyPr>
            <a:normAutofit/>
          </a:bodyPr>
          <a:lstStyle/>
          <a:p>
            <a:pPr algn="ctr"/>
            <a:r>
              <a:rPr lang="en-US" dirty="0"/>
              <a:t>Infographics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822959" y="1444238"/>
            <a:ext cx="3749041" cy="4589093"/>
          </a:xfrm>
        </p:spPr>
        <p:txBody>
          <a:bodyPr>
            <a:normAutofit fontScale="70000" lnSpcReduction="20000"/>
          </a:bodyPr>
          <a:lstStyle/>
          <a:p>
            <a:endParaRPr lang="en-US" sz="2000" i="0" dirty="0">
              <a:effectLst/>
            </a:endParaRPr>
          </a:p>
          <a:p>
            <a:endParaRPr lang="en-US" sz="2400" i="0" dirty="0">
              <a:effectLst/>
            </a:endParaRPr>
          </a:p>
          <a:p>
            <a:r>
              <a:rPr lang="en-US" sz="2400" i="0" dirty="0">
                <a:effectLst/>
              </a:rPr>
              <a:t>An infographic (unlike a fact sheet) is a visually focused representation of information.</a:t>
            </a:r>
          </a:p>
          <a:p>
            <a:r>
              <a:rPr lang="en-US" sz="2400" i="0" dirty="0">
                <a:effectLst/>
              </a:rPr>
              <a:t>It uses a combination of visuals, minimal text, data, and charts to convey info in a memorable way that is easy to understand.</a:t>
            </a:r>
          </a:p>
          <a:p>
            <a:r>
              <a:rPr lang="en-US" sz="2400" i="0" dirty="0">
                <a:effectLst/>
              </a:rPr>
              <a:t>Infographics are often used to communicate complex information in a simple and engaging way.</a:t>
            </a:r>
          </a:p>
          <a:p>
            <a:r>
              <a:rPr lang="en-US" sz="2400" dirty="0"/>
              <a:t>Infographics should be used to support other content and should not be the only content or way to communicate the information.</a:t>
            </a:r>
          </a:p>
        </p:txBody>
      </p:sp>
      <p:pic>
        <p:nvPicPr>
          <p:cNvPr id="5" name="Picture 4" descr="A photo showing an example of an infographic.">
            <a:extLst>
              <a:ext uri="{FF2B5EF4-FFF2-40B4-BE49-F238E27FC236}">
                <a16:creationId xmlns:a16="http://schemas.microsoft.com/office/drawing/2014/main" id="{1BA2E5E0-00F8-D693-32C0-73E742CE5E80}"/>
              </a:ext>
            </a:extLst>
          </p:cNvPr>
          <p:cNvPicPr>
            <a:picLocks noChangeAspect="1"/>
          </p:cNvPicPr>
          <p:nvPr/>
        </p:nvPicPr>
        <p:blipFill>
          <a:blip r:embed="rId3"/>
          <a:stretch>
            <a:fillRect/>
          </a:stretch>
        </p:blipFill>
        <p:spPr>
          <a:xfrm>
            <a:off x="5046687" y="1983845"/>
            <a:ext cx="3384082" cy="4131670"/>
          </a:xfrm>
          <a:prstGeom prst="rect">
            <a:avLst/>
          </a:prstGeom>
        </p:spPr>
      </p:pic>
    </p:spTree>
    <p:extLst>
      <p:ext uri="{BB962C8B-B14F-4D97-AF65-F5344CB8AC3E}">
        <p14:creationId xmlns:p14="http://schemas.microsoft.com/office/powerpoint/2010/main" val="199527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8DD0-55D1-E6AE-140F-9558574F39D5}"/>
              </a:ext>
            </a:extLst>
          </p:cNvPr>
          <p:cNvSpPr>
            <a:spLocks noGrp="1"/>
          </p:cNvSpPr>
          <p:nvPr>
            <p:ph type="title"/>
          </p:nvPr>
        </p:nvSpPr>
        <p:spPr>
          <a:xfrm>
            <a:off x="-1" y="548455"/>
            <a:ext cx="9144000" cy="986019"/>
          </a:xfrm>
        </p:spPr>
        <p:txBody>
          <a:bodyPr>
            <a:normAutofit/>
          </a:bodyPr>
          <a:lstStyle/>
          <a:p>
            <a:pPr algn="ctr"/>
            <a:r>
              <a:rPr lang="en-US" dirty="0"/>
              <a:t>Infographic Best Practices</a:t>
            </a:r>
          </a:p>
        </p:txBody>
      </p:sp>
      <p:sp>
        <p:nvSpPr>
          <p:cNvPr id="3" name="Content Placeholder 2">
            <a:extLst>
              <a:ext uri="{FF2B5EF4-FFF2-40B4-BE49-F238E27FC236}">
                <a16:creationId xmlns:a16="http://schemas.microsoft.com/office/drawing/2014/main" id="{9DB62076-6D35-FE2F-5985-80FF7A42FE63}"/>
              </a:ext>
            </a:extLst>
          </p:cNvPr>
          <p:cNvSpPr>
            <a:spLocks noGrp="1"/>
          </p:cNvSpPr>
          <p:nvPr>
            <p:ph idx="1"/>
          </p:nvPr>
        </p:nvSpPr>
        <p:spPr>
          <a:xfrm>
            <a:off x="493776" y="1978431"/>
            <a:ext cx="8156447" cy="4589093"/>
          </a:xfrm>
        </p:spPr>
        <p:txBody>
          <a:bodyPr>
            <a:noAutofit/>
          </a:bodyPr>
          <a:lstStyle/>
          <a:p>
            <a:pPr lvl="1"/>
            <a:r>
              <a:rPr lang="en-US" sz="1800" i="0" dirty="0">
                <a:effectLst/>
              </a:rPr>
              <a:t>Create an outline – Decide what’s essential</a:t>
            </a:r>
          </a:p>
          <a:p>
            <a:pPr lvl="1"/>
            <a:r>
              <a:rPr lang="en-US" sz="1800" i="0" dirty="0">
                <a:effectLst/>
              </a:rPr>
              <a:t>Have a clear title – Define what your infographic is about</a:t>
            </a:r>
          </a:p>
          <a:p>
            <a:pPr lvl="1"/>
            <a:r>
              <a:rPr lang="en-US" sz="1800" i="0" dirty="0">
                <a:effectLst/>
              </a:rPr>
              <a:t>Choose the right fonts –  Complement the topic of your infographic</a:t>
            </a:r>
          </a:p>
          <a:p>
            <a:pPr lvl="1"/>
            <a:r>
              <a:rPr lang="en-US" sz="1800" i="0" dirty="0">
                <a:effectLst/>
              </a:rPr>
              <a:t>Choose the right colors – Stay “on-brand” and contrast accessible</a:t>
            </a:r>
          </a:p>
          <a:p>
            <a:pPr lvl="1"/>
            <a:r>
              <a:rPr lang="en-US" sz="1800" i="0" dirty="0">
                <a:effectLst/>
              </a:rPr>
              <a:t>Keep it clean and simple – Leave white space between each statistic</a:t>
            </a:r>
          </a:p>
          <a:p>
            <a:pPr lvl="1"/>
            <a:r>
              <a:rPr lang="en-US" sz="1800" i="0" dirty="0">
                <a:effectLst/>
              </a:rPr>
              <a:t>Use graphics to reinforce information –</a:t>
            </a:r>
            <a:r>
              <a:rPr lang="en-US" sz="1800" dirty="0"/>
              <a:t> Instead of text, use </a:t>
            </a:r>
            <a:r>
              <a:rPr lang="en-US" sz="1800" i="0" dirty="0">
                <a:effectLst/>
              </a:rPr>
              <a:t>visual elements to show your data</a:t>
            </a:r>
          </a:p>
          <a:p>
            <a:pPr lvl="1"/>
            <a:r>
              <a:rPr lang="en-US" sz="1800" i="0" dirty="0">
                <a:effectLst/>
              </a:rPr>
              <a:t>Use an easy-to-follow layout – Organize it in a way that flows and tells a visual story</a:t>
            </a:r>
          </a:p>
          <a:p>
            <a:pPr lvl="1"/>
            <a:r>
              <a:rPr lang="en-US" sz="1800" i="0" dirty="0">
                <a:effectLst/>
              </a:rPr>
              <a:t>Use branding – Incorporate ACF logo to increase brand recognition</a:t>
            </a:r>
          </a:p>
          <a:p>
            <a:pPr lvl="1"/>
            <a:r>
              <a:rPr lang="en-US" sz="1800" b="0" i="0" dirty="0">
                <a:effectLst/>
              </a:rPr>
              <a:t>Ensure your design is 508-compliant and meets</a:t>
            </a:r>
            <a:r>
              <a:rPr lang="en-US" sz="1800" i="0" dirty="0">
                <a:solidFill>
                  <a:srgbClr val="000000"/>
                </a:solidFill>
                <a:effectLst/>
              </a:rPr>
              <a:t> </a:t>
            </a:r>
            <a:r>
              <a:rPr lang="en-US" sz="1800" i="0" u="none" strike="noStrike" dirty="0">
                <a:solidFill>
                  <a:schemeClr val="accent1"/>
                </a:solidFill>
                <a:effectLst/>
                <a:hlinkClick r:id="rId3">
                  <a:extLst>
                    <a:ext uri="{A12FA001-AC4F-418D-AE19-62706E023703}">
                      <ahyp:hlinkClr xmlns:ahyp="http://schemas.microsoft.com/office/drawing/2018/hyperlinkcolor" val="tx"/>
                    </a:ext>
                  </a:extLst>
                </a:hlinkClick>
              </a:rPr>
              <a:t>ACF visual style guide</a:t>
            </a:r>
            <a:r>
              <a:rPr lang="en-US" sz="1800" i="0" dirty="0">
                <a:solidFill>
                  <a:schemeClr val="accent1"/>
                </a:solidFill>
                <a:effectLst/>
              </a:rPr>
              <a:t> </a:t>
            </a:r>
            <a:r>
              <a:rPr lang="en-US" sz="1800" b="0" i="0" dirty="0">
                <a:effectLst/>
              </a:rPr>
              <a:t>standards</a:t>
            </a:r>
            <a:endParaRPr lang="en-US" sz="1800" i="0" dirty="0">
              <a:effectLst/>
            </a:endParaRPr>
          </a:p>
        </p:txBody>
      </p:sp>
    </p:spTree>
    <p:extLst>
      <p:ext uri="{BB962C8B-B14F-4D97-AF65-F5344CB8AC3E}">
        <p14:creationId xmlns:p14="http://schemas.microsoft.com/office/powerpoint/2010/main" val="111535528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ACF-Fonts">
      <a:majorFont>
        <a:latin typeface="Merriweather Black"/>
        <a:ea typeface=""/>
        <a:cs typeface=""/>
      </a:majorFont>
      <a:minorFont>
        <a:latin typeface="Public Sans"/>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C7D335D4F5E418AA213E96FDB9132" ma:contentTypeVersion="13" ma:contentTypeDescription="Create a new document." ma:contentTypeScope="" ma:versionID="5c056349c647deef876b00a6c8a36a32">
  <xsd:schema xmlns:xsd="http://www.w3.org/2001/XMLSchema" xmlns:xs="http://www.w3.org/2001/XMLSchema" xmlns:p="http://schemas.microsoft.com/office/2006/metadata/properties" xmlns:ns2="673c13d6-36be-4f8f-bf06-95a3303742dc" xmlns:ns3="c83abd7c-a9b5-46a0-b17b-ba9e6f6d788f" targetNamespace="http://schemas.microsoft.com/office/2006/metadata/properties" ma:root="true" ma:fieldsID="581dc0ceefc56c1104bcc533a3180c02" ns2:_="" ns3:_="">
    <xsd:import namespace="673c13d6-36be-4f8f-bf06-95a3303742dc"/>
    <xsd:import namespace="c83abd7c-a9b5-46a0-b17b-ba9e6f6d78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c13d6-36be-4f8f-bf06-95a330374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ddb32a-2b97-40e3-8de2-da4ee07cf20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3abd7c-a9b5-46a0-b17b-ba9e6f6d78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5e8ac6-08b8-43cc-a12a-b025b252127a}" ma:internalName="TaxCatchAll" ma:showField="CatchAllData" ma:web="c83abd7c-a9b5-46a0-b17b-ba9e6f6d78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3abd7c-a9b5-46a0-b17b-ba9e6f6d788f" xsi:nil="true"/>
    <lcf76f155ced4ddcb4097134ff3c332f xmlns="673c13d6-36be-4f8f-bf06-95a3303742d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6B12C-B749-449C-B8F0-390514766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c13d6-36be-4f8f-bf06-95a3303742dc"/>
    <ds:schemaRef ds:uri="c83abd7c-a9b5-46a0-b17b-ba9e6f6d7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C5897-3C1E-4FDD-9DDB-1BE479F0627F}">
  <ds:schemaRefs>
    <ds:schemaRef ds:uri="http://schemas.microsoft.com/office/2006/metadata/properties"/>
    <ds:schemaRef ds:uri="http://schemas.microsoft.com/office/infopath/2007/PartnerControls"/>
    <ds:schemaRef ds:uri="c83abd7c-a9b5-46a0-b17b-ba9e6f6d788f"/>
    <ds:schemaRef ds:uri="673c13d6-36be-4f8f-bf06-95a3303742dc"/>
  </ds:schemaRefs>
</ds:datastoreItem>
</file>

<file path=customXml/itemProps3.xml><?xml version="1.0" encoding="utf-8"?>
<ds:datastoreItem xmlns:ds="http://schemas.openxmlformats.org/officeDocument/2006/customXml" ds:itemID="{6A9FA595-9A79-4364-8278-94AD2D5C2181}">
  <ds:schemaRefs>
    <ds:schemaRef ds:uri="http://schemas.microsoft.com/sharepoint/v3/contenttype/forms"/>
  </ds:schemaRefs>
</ds:datastoreItem>
</file>

<file path=docMetadata/LabelInfo.xml><?xml version="1.0" encoding="utf-8"?>
<clbl:labelList xmlns:clbl="http://schemas.microsoft.com/office/2020/mipLabelMetadata">
  <clbl:label id="{51d9dc18-15ea-424b-b24d-55ab4d4e7519}"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TM03457464[[fn=Dividend]]</Template>
  <TotalTime>6527</TotalTime>
  <Words>1679</Words>
  <Application>Microsoft Office PowerPoint</Application>
  <PresentationFormat>On-screen Show (4:3)</PresentationFormat>
  <Paragraphs>184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Merriweather Black</vt:lpstr>
      <vt:lpstr>Public Sans</vt:lpstr>
      <vt:lpstr>Wingdings</vt:lpstr>
      <vt:lpstr>Wingdings 2</vt:lpstr>
      <vt:lpstr>Dividend</vt:lpstr>
      <vt:lpstr>Creating High-Quality Communications Products</vt:lpstr>
      <vt:lpstr>What Are Communications Products?</vt:lpstr>
      <vt:lpstr>Why Are Quality Comms Products Important?</vt:lpstr>
      <vt:lpstr>Things To Take into Consideration When making Comms Products</vt:lpstr>
      <vt:lpstr>Typical ACF Comms Products</vt:lpstr>
      <vt:lpstr>Fact Sheets</vt:lpstr>
      <vt:lpstr>Fact Sheet Best Practices</vt:lpstr>
      <vt:lpstr>Infographics</vt:lpstr>
      <vt:lpstr>Infographic Best Practices</vt:lpstr>
      <vt:lpstr>Infographic Templates</vt:lpstr>
      <vt:lpstr>Newsletters</vt:lpstr>
      <vt:lpstr>Newsletter Best Practices</vt:lpstr>
      <vt:lpstr>Newsletter Templates</vt:lpstr>
      <vt:lpstr>PowerPoints</vt:lpstr>
      <vt:lpstr>PowerPoint Best Practices</vt:lpstr>
      <vt:lpstr>Videos</vt:lpstr>
      <vt:lpstr>Video Best Practices</vt:lpstr>
      <vt:lpstr>Use High Quality Photos</vt:lpstr>
      <vt:lpstr>Sources for Images &amp; Licensing</vt:lpstr>
      <vt:lpstr>Stock Photos</vt:lpstr>
      <vt:lpstr>Use Diverse Images</vt:lpstr>
      <vt:lpstr>Don’t Forget To Include Meaningful Alt Text!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Hennington, Billee (ACF)</dc:creator>
  <cp:lastModifiedBy>Holmes, Risha (ACF)</cp:lastModifiedBy>
  <cp:revision>222</cp:revision>
  <dcterms:created xsi:type="dcterms:W3CDTF">2018-08-28T15:20:47Z</dcterms:created>
  <dcterms:modified xsi:type="dcterms:W3CDTF">2023-12-07T19:36:53Z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0x01010022EC7D335D4F5E418AA213E96FDB9132</vt:lpwstr>
  </property>
</Properties>
</file>